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handoutMasterIdLst>
    <p:handoutMasterId r:id="rId37"/>
  </p:handoutMasterIdLst>
  <p:sldIdLst>
    <p:sldId id="361" r:id="rId4"/>
    <p:sldId id="256" r:id="rId5"/>
    <p:sldId id="313" r:id="rId6"/>
    <p:sldId id="353" r:id="rId7"/>
    <p:sldId id="321" r:id="rId8"/>
    <p:sldId id="304" r:id="rId9"/>
    <p:sldId id="340" r:id="rId10"/>
    <p:sldId id="276" r:id="rId11"/>
    <p:sldId id="363" r:id="rId12"/>
    <p:sldId id="367" r:id="rId13"/>
    <p:sldId id="278" r:id="rId14"/>
    <p:sldId id="293" r:id="rId15"/>
    <p:sldId id="380" r:id="rId16"/>
    <p:sldId id="291" r:id="rId17"/>
    <p:sldId id="269" r:id="rId18"/>
    <p:sldId id="290" r:id="rId19"/>
    <p:sldId id="271" r:id="rId20"/>
    <p:sldId id="272" r:id="rId21"/>
    <p:sldId id="368" r:id="rId22"/>
    <p:sldId id="371" r:id="rId23"/>
    <p:sldId id="273" r:id="rId24"/>
    <p:sldId id="274" r:id="rId25"/>
    <p:sldId id="379" r:id="rId26"/>
    <p:sldId id="374" r:id="rId27"/>
    <p:sldId id="375" r:id="rId28"/>
    <p:sldId id="376" r:id="rId29"/>
    <p:sldId id="346" r:id="rId30"/>
    <p:sldId id="359" r:id="rId31"/>
    <p:sldId id="296" r:id="rId32"/>
    <p:sldId id="324" r:id="rId33"/>
    <p:sldId id="317" r:id="rId34"/>
    <p:sldId id="267" r:id="rId3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798"/>
    <a:srgbClr val="8495DC"/>
    <a:srgbClr val="FF0066"/>
    <a:srgbClr val="F97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79751" autoAdjust="0"/>
  </p:normalViewPr>
  <p:slideViewPr>
    <p:cSldViewPr>
      <p:cViewPr varScale="1">
        <p:scale>
          <a:sx n="54" d="100"/>
          <a:sy n="54" d="100"/>
        </p:scale>
        <p:origin x="-1752" y="-90"/>
      </p:cViewPr>
      <p:guideLst>
        <p:guide orient="horz" pos="2160"/>
        <p:guide pos="2880"/>
      </p:guideLst>
    </p:cSldViewPr>
  </p:slideViewPr>
  <p:notesTextViewPr>
    <p:cViewPr>
      <p:scale>
        <a:sx n="1" d="1"/>
        <a:sy n="1" d="1"/>
      </p:scale>
      <p:origin x="0" y="0"/>
    </p:cViewPr>
  </p:notesTextViewPr>
  <p:sorterViewPr>
    <p:cViewPr>
      <p:scale>
        <a:sx n="49" d="100"/>
        <a:sy n="49" d="100"/>
      </p:scale>
      <p:origin x="0" y="378"/>
    </p:cViewPr>
  </p:sorterViewPr>
  <p:notesViewPr>
    <p:cSldViewPr>
      <p:cViewPr varScale="1">
        <p:scale>
          <a:sx n="52" d="100"/>
          <a:sy n="52" d="100"/>
        </p:scale>
        <p:origin x="-2838"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1067E3-9FE0-4AFA-9971-02BE42CEF45E}" type="datetimeFigureOut">
              <a:rPr lang="en-US"/>
              <a:pPr>
                <a:defRPr/>
              </a:pPr>
              <a:t>4/26/2013</a:t>
            </a:fld>
            <a:endParaRPr lang="en-US" dirty="0"/>
          </a:p>
        </p:txBody>
      </p:sp>
      <p:sp>
        <p:nvSpPr>
          <p:cNvPr id="4" name="Footer Placeholder 3"/>
          <p:cNvSpPr>
            <a:spLocks noGrp="1"/>
          </p:cNvSpPr>
          <p:nvPr>
            <p:ph type="ftr" sz="quarter" idx="2"/>
          </p:nvPr>
        </p:nvSpPr>
        <p:spPr>
          <a:xfrm>
            <a:off x="1" y="8829675"/>
            <a:ext cx="2982913"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3595B2-E5EF-4645-AE73-9C16B83A71E2}" type="slidenum">
              <a:rPr lang="en-US"/>
              <a:pPr>
                <a:defRPr/>
              </a:pPr>
              <a:t>‹#›</a:t>
            </a:fld>
            <a:endParaRPr lang="en-US" dirty="0"/>
          </a:p>
        </p:txBody>
      </p:sp>
    </p:spTree>
    <p:extLst>
      <p:ext uri="{BB962C8B-B14F-4D97-AF65-F5344CB8AC3E}">
        <p14:creationId xmlns:p14="http://schemas.microsoft.com/office/powerpoint/2010/main" val="33271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6CA9E807-CE4C-41E8-AE28-49ABCA4712B1}" type="datetimeFigureOut">
              <a:rPr lang="en-US"/>
              <a:pPr>
                <a:defRPr/>
              </a:pPr>
              <a:t>4/26/2013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975" y="4416426"/>
            <a:ext cx="5505450" cy="4183063"/>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98AEC11A-3F59-40AF-A750-A54CFE51DDC8}" type="slidenum">
              <a:rPr lang="en-US"/>
              <a:pPr>
                <a:defRPr/>
              </a:pPr>
              <a:t>‹#›</a:t>
            </a:fld>
            <a:endParaRPr lang="en-US" dirty="0"/>
          </a:p>
        </p:txBody>
      </p:sp>
    </p:spTree>
    <p:extLst>
      <p:ext uri="{BB962C8B-B14F-4D97-AF65-F5344CB8AC3E}">
        <p14:creationId xmlns:p14="http://schemas.microsoft.com/office/powerpoint/2010/main" val="3755944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discus</a:t>
            </a:r>
            <a:r>
              <a:rPr lang="en-US" baseline="0" dirty="0" smtClean="0"/>
              <a:t> previous work done in the Haddad lab.  Next I will show data implicating Notch in survival during chronic hypoxia.  Next I will talk about mechanisms of Notch-mediated hypoxic survival.  Finally, I will end with my conclusions.</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a:t>
            </a:fld>
            <a:endParaRPr lang="en-US" dirty="0"/>
          </a:p>
        </p:txBody>
      </p:sp>
    </p:spTree>
    <p:extLst>
      <p:ext uri="{BB962C8B-B14F-4D97-AF65-F5344CB8AC3E}">
        <p14:creationId xmlns:p14="http://schemas.microsoft.com/office/powerpoint/2010/main" val="338500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moving onto to the second</a:t>
            </a:r>
            <a:r>
              <a:rPr lang="en-US" baseline="0" dirty="0" smtClean="0"/>
              <a:t> section of my talk, [Click to animate] where I show NICD over-expression potentiates survival during low oxygen.</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10</a:t>
            </a:fld>
            <a:endParaRPr lang="en-US" dirty="0"/>
          </a:p>
        </p:txBody>
      </p:sp>
    </p:spTree>
    <p:extLst>
      <p:ext uri="{BB962C8B-B14F-4D97-AF65-F5344CB8AC3E}">
        <p14:creationId xmlns:p14="http://schemas.microsoft.com/office/powerpoint/2010/main" val="320407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determine the exact when and where of NICD over-expression potentiates survival under hypoxia, the Drosophila UAS-GAL4 system was employed.  In this system a transgenic fly containing a regulatory element upstream of the GAL4 coding sequence.  When expressed, GAL4 binds to the UAS (upstream activating sequence) and activated transcription of the gene of interest, in this case GFP (green fluorescent protein).  The transgenic fly containing the GAL4 construct is referred to the “driver” fly as it drives expression of the gene of interest.</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11</a:t>
            </a:fld>
            <a:endParaRPr lang="en-US" dirty="0"/>
          </a:p>
        </p:txBody>
      </p:sp>
    </p:spTree>
    <p:extLst>
      <p:ext uri="{BB962C8B-B14F-4D97-AF65-F5344CB8AC3E}">
        <p14:creationId xmlns:p14="http://schemas.microsoft.com/office/powerpoint/2010/main" val="65688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89E9A3-F495-430B-BACF-1360B2DDFE41}" type="slidenum">
              <a:rPr lang="en-US" smtClean="0">
                <a:solidFill>
                  <a:srgbClr val="FFFFFF"/>
                </a:solidFill>
              </a:rPr>
              <a:pPr fontAlgn="base">
                <a:spcBef>
                  <a:spcPct val="0"/>
                </a:spcBef>
                <a:spcAft>
                  <a:spcPct val="0"/>
                </a:spcAft>
                <a:defRPr/>
              </a:pPr>
              <a:t>12</a:t>
            </a:fld>
            <a:endParaRPr lang="en-US" dirty="0" smtClean="0">
              <a:solidFill>
                <a:srgbClr val="FFFFFF"/>
              </a:solidFill>
            </a:endParaRPr>
          </a:p>
        </p:txBody>
      </p:sp>
      <p:sp>
        <p:nvSpPr>
          <p:cNvPr id="6041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The</a:t>
            </a:r>
            <a:r>
              <a:rPr lang="en-US" baseline="0" dirty="0" smtClean="0"/>
              <a:t> experiment used to study the progeny of these crosses is illustrated here.  UAS-NICD flies are crossed to a variety of GAL4 drivers.  The parents are allowed to mate and lay eggs for 48 hours.  The parents are then transferred to a control vial and the eggs are then placed in 5% oxygen and allowed to develop to adults (taking 3 to 4 weeks).  The number of empty vs. not-empty pupal cases are counted, yielding an eclosion rate.  Adults that were eclosed were transferred to a new vial daily.  [Click to animate]  This gives a measure of adults post-eclosion survival in continued hypoxia.  Next here is a list of GAL4 drivers screened with this experiment.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13</a:t>
            </a:fld>
            <a:endParaRPr lang="en-US" dirty="0"/>
          </a:p>
        </p:txBody>
      </p:sp>
    </p:spTree>
    <p:extLst>
      <p:ext uri="{BB962C8B-B14F-4D97-AF65-F5344CB8AC3E}">
        <p14:creationId xmlns:p14="http://schemas.microsoft.com/office/powerpoint/2010/main" val="79487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a large number of GAL4 drivers were screened.  These driver express NICD in a variety of tissues, such as variety of neurons, salivary glands, fat body, during different developmental times.  Next, we look at survival results during hypoxia.  [Click to animate]</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14</a:t>
            </a:fld>
            <a:endParaRPr lang="en-US" dirty="0"/>
          </a:p>
        </p:txBody>
      </p:sp>
    </p:spTree>
    <p:extLst>
      <p:ext uri="{BB962C8B-B14F-4D97-AF65-F5344CB8AC3E}">
        <p14:creationId xmlns:p14="http://schemas.microsoft.com/office/powerpoint/2010/main" val="1331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15</a:t>
            </a:fld>
            <a:endParaRPr lang="en-US" dirty="0"/>
          </a:p>
        </p:txBody>
      </p:sp>
    </p:spTree>
    <p:extLst>
      <p:ext uri="{BB962C8B-B14F-4D97-AF65-F5344CB8AC3E}">
        <p14:creationId xmlns:p14="http://schemas.microsoft.com/office/powerpoint/2010/main" val="105840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16</a:t>
            </a:fld>
            <a:endParaRPr lang="en-US" dirty="0"/>
          </a:p>
        </p:txBody>
      </p:sp>
    </p:spTree>
    <p:extLst>
      <p:ext uri="{BB962C8B-B14F-4D97-AF65-F5344CB8AC3E}">
        <p14:creationId xmlns:p14="http://schemas.microsoft.com/office/powerpoint/2010/main" val="142249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17</a:t>
            </a:fld>
            <a:endParaRPr lang="en-US" dirty="0"/>
          </a:p>
        </p:txBody>
      </p:sp>
    </p:spTree>
    <p:extLst>
      <p:ext uri="{BB962C8B-B14F-4D97-AF65-F5344CB8AC3E}">
        <p14:creationId xmlns:p14="http://schemas.microsoft.com/office/powerpoint/2010/main" val="224844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18</a:t>
            </a:fld>
            <a:endParaRPr lang="en-US" dirty="0"/>
          </a:p>
        </p:txBody>
      </p:sp>
    </p:spTree>
    <p:extLst>
      <p:ext uri="{BB962C8B-B14F-4D97-AF65-F5344CB8AC3E}">
        <p14:creationId xmlns:p14="http://schemas.microsoft.com/office/powerpoint/2010/main" val="157087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19</a:t>
            </a:fld>
            <a:endParaRPr lang="en-US" dirty="0"/>
          </a:p>
        </p:txBody>
      </p:sp>
    </p:spTree>
    <p:extLst>
      <p:ext uri="{BB962C8B-B14F-4D97-AF65-F5344CB8AC3E}">
        <p14:creationId xmlns:p14="http://schemas.microsoft.com/office/powerpoint/2010/main" val="109235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Welcome all to my dissertation defense.  Today</a:t>
            </a:r>
            <a:r>
              <a:rPr lang="en-US" baseline="0" dirty="0" smtClean="0"/>
              <a:t> I will be discussing the role of Notch in Survival During Chronic Hypoxia</a:t>
            </a:r>
            <a:endParaRPr lang="en-US" dirty="0" smtClean="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E9049C-7A8E-44C4-898B-6DA7701270F6}"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20</a:t>
            </a:fld>
            <a:endParaRPr lang="en-US" dirty="0"/>
          </a:p>
        </p:txBody>
      </p:sp>
    </p:spTree>
    <p:extLst>
      <p:ext uri="{BB962C8B-B14F-4D97-AF65-F5344CB8AC3E}">
        <p14:creationId xmlns:p14="http://schemas.microsoft.com/office/powerpoint/2010/main" val="53820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21</a:t>
            </a:fld>
            <a:endParaRPr lang="en-US" dirty="0"/>
          </a:p>
        </p:txBody>
      </p:sp>
    </p:spTree>
    <p:extLst>
      <p:ext uri="{BB962C8B-B14F-4D97-AF65-F5344CB8AC3E}">
        <p14:creationId xmlns:p14="http://schemas.microsoft.com/office/powerpoint/2010/main" val="301210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22</a:t>
            </a:fld>
            <a:endParaRPr lang="en-US" dirty="0"/>
          </a:p>
        </p:txBody>
      </p:sp>
    </p:spTree>
    <p:extLst>
      <p:ext uri="{BB962C8B-B14F-4D97-AF65-F5344CB8AC3E}">
        <p14:creationId xmlns:p14="http://schemas.microsoft.com/office/powerpoint/2010/main" val="252026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24</a:t>
            </a:fld>
            <a:endParaRPr lang="en-US" dirty="0"/>
          </a:p>
        </p:txBody>
      </p:sp>
    </p:spTree>
    <p:extLst>
      <p:ext uri="{BB962C8B-B14F-4D97-AF65-F5344CB8AC3E}">
        <p14:creationId xmlns:p14="http://schemas.microsoft.com/office/powerpoint/2010/main" val="3708383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25</a:t>
            </a:fld>
            <a:endParaRPr lang="en-US" dirty="0"/>
          </a:p>
        </p:txBody>
      </p:sp>
    </p:spTree>
    <p:extLst>
      <p:ext uri="{BB962C8B-B14F-4D97-AF65-F5344CB8AC3E}">
        <p14:creationId xmlns:p14="http://schemas.microsoft.com/office/powerpoint/2010/main" val="4010056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26</a:t>
            </a:fld>
            <a:endParaRPr lang="en-US" dirty="0"/>
          </a:p>
        </p:txBody>
      </p:sp>
    </p:spTree>
    <p:extLst>
      <p:ext uri="{BB962C8B-B14F-4D97-AF65-F5344CB8AC3E}">
        <p14:creationId xmlns:p14="http://schemas.microsoft.com/office/powerpoint/2010/main" val="2471981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27</a:t>
            </a:fld>
            <a:endParaRPr lang="en-US" dirty="0"/>
          </a:p>
        </p:txBody>
      </p:sp>
    </p:spTree>
    <p:extLst>
      <p:ext uri="{BB962C8B-B14F-4D97-AF65-F5344CB8AC3E}">
        <p14:creationId xmlns:p14="http://schemas.microsoft.com/office/powerpoint/2010/main" val="217868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28</a:t>
            </a:fld>
            <a:endParaRPr lang="en-US" dirty="0"/>
          </a:p>
        </p:txBody>
      </p:sp>
    </p:spTree>
    <p:extLst>
      <p:ext uri="{BB962C8B-B14F-4D97-AF65-F5344CB8AC3E}">
        <p14:creationId xmlns:p14="http://schemas.microsoft.com/office/powerpoint/2010/main" val="3685052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29</a:t>
            </a:fld>
            <a:endParaRPr lang="en-US" dirty="0"/>
          </a:p>
        </p:txBody>
      </p:sp>
    </p:spTree>
    <p:extLst>
      <p:ext uri="{BB962C8B-B14F-4D97-AF65-F5344CB8AC3E}">
        <p14:creationId xmlns:p14="http://schemas.microsoft.com/office/powerpoint/2010/main" val="1201545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30</a:t>
            </a:fld>
            <a:endParaRPr lang="en-US" dirty="0"/>
          </a:p>
        </p:txBody>
      </p:sp>
    </p:spTree>
    <p:extLst>
      <p:ext uri="{BB962C8B-B14F-4D97-AF65-F5344CB8AC3E}">
        <p14:creationId xmlns:p14="http://schemas.microsoft.com/office/powerpoint/2010/main" val="415781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Hypoxia is a deficiency</a:t>
            </a:r>
            <a:r>
              <a:rPr lang="en-US" baseline="0" dirty="0" smtClean="0"/>
              <a:t> in the amount of oxygen reaching tissues.  This lack of oxygen contributes greatly to the pathology of strokes, heart attacks, asthma and high altitude sickness.  The direct and indirect cost of cardiovascular disease and stroke in the US is estimated to be 500 billion dollars.  To find treatments for these conditions it is necessary to study both susceptibility and resistance to hypoxia.</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3</a:t>
            </a:fld>
            <a:endParaRPr lang="en-US" dirty="0"/>
          </a:p>
        </p:txBody>
      </p:sp>
    </p:spTree>
    <p:extLst>
      <p:ext uri="{BB962C8B-B14F-4D97-AF65-F5344CB8AC3E}">
        <p14:creationId xmlns:p14="http://schemas.microsoft.com/office/powerpoint/2010/main" val="926274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31</a:t>
            </a:fld>
            <a:endParaRPr lang="en-US" dirty="0"/>
          </a:p>
        </p:txBody>
      </p:sp>
    </p:spTree>
    <p:extLst>
      <p:ext uri="{BB962C8B-B14F-4D97-AF65-F5344CB8AC3E}">
        <p14:creationId xmlns:p14="http://schemas.microsoft.com/office/powerpoint/2010/main" val="4093965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50E404-90F6-45FB-A0A2-1E3119271AFE}" type="slidenum">
              <a:rPr lang="en-US" smtClean="0"/>
              <a:pPr fontAlgn="base">
                <a:spcBef>
                  <a:spcPct val="0"/>
                </a:spcBef>
                <a:spcAft>
                  <a:spcPct val="0"/>
                </a:spcAft>
                <a:defRPr/>
              </a:pPr>
              <a:t>32</a:t>
            </a:fld>
            <a:endParaRPr lang="en-US" dirty="0" smtClean="0"/>
          </a:p>
        </p:txBody>
      </p:sp>
      <p:sp>
        <p:nvSpPr>
          <p:cNvPr id="62467" name="Text Box 1"/>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990" tIns="47315" rIns="90990" bIns="47315"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r" eaLnBrk="1" hangingPunct="1"/>
            <a:fld id="{15DE6EF7-4D48-42E4-83B2-7B0949F59894}" type="slidenum">
              <a:rPr lang="en-US" sz="1200">
                <a:solidFill>
                  <a:srgbClr val="000000"/>
                </a:solidFill>
                <a:latin typeface="Arial" charset="0"/>
                <a:ea typeface="SimSun" pitchFamily="2" charset="-122"/>
              </a:rPr>
              <a:pPr algn="r" eaLnBrk="1" hangingPunct="1"/>
              <a:t>32</a:t>
            </a:fld>
            <a:endParaRPr lang="en-US" sz="1200" dirty="0">
              <a:solidFill>
                <a:srgbClr val="000000"/>
              </a:solidFill>
              <a:latin typeface="Arial" charset="0"/>
              <a:ea typeface="SimSun" pitchFamily="2" charset="-122"/>
            </a:endParaRPr>
          </a:p>
        </p:txBody>
      </p:sp>
      <p:sp>
        <p:nvSpPr>
          <p:cNvPr id="6246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ea typeface="SimSun" pitchFamily="2" charset="-122"/>
              </a:rPr>
              <a:t>Many people have contribute to this project, but most of all, I would like to thank Dan Zhou and Gaby for all their help and support.  All the members of the Haddad Lab have also been very helpful.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organisms employed in the study of hypoxia include humans, rodents, flies, worms and yeast.</a:t>
            </a:r>
            <a:r>
              <a:rPr lang="en-US" baseline="0" dirty="0" smtClean="0"/>
              <a:t>  [Click to animate]  The Haddad lab studies hypoxia using humans, rodents, and fruit flies.</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4</a:t>
            </a:fld>
            <a:endParaRPr lang="en-US" dirty="0"/>
          </a:p>
        </p:txBody>
      </p:sp>
    </p:spTree>
    <p:extLst>
      <p:ext uri="{BB962C8B-B14F-4D97-AF65-F5344CB8AC3E}">
        <p14:creationId xmlns:p14="http://schemas.microsoft.com/office/powerpoint/2010/main" val="39245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benefits to studying</a:t>
            </a:r>
            <a:r>
              <a:rPr lang="en-US" baseline="0" dirty="0" smtClean="0"/>
              <a:t> fruit flies.  Many pathways and disease states found in flies are conserved through humans.  Genetic tools, including the sequencing of the entire genome, are readily available.  Flies have a short generation time with many progeny.  While previous studies in the Haddad lab have used classic genetic screens for hypoxia tolerance and susceptibility, there is a new approach used in the Haddad lab that really intrigued me and led me to join the lab.  This approach is the experimental selection of Drosophila under lower and lower oxygen levels.</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5</a:t>
            </a:fld>
            <a:endParaRPr lang="en-US" dirty="0"/>
          </a:p>
        </p:txBody>
      </p:sp>
    </p:spTree>
    <p:extLst>
      <p:ext uri="{BB962C8B-B14F-4D97-AF65-F5344CB8AC3E}">
        <p14:creationId xmlns:p14="http://schemas.microsoft.com/office/powerpoint/2010/main" val="4427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3B611B-AA89-4267-BF0D-2D73D6322856}" type="slidenum">
              <a:rPr lang="en-US" smtClean="0"/>
              <a:pPr fontAlgn="base">
                <a:spcBef>
                  <a:spcPct val="0"/>
                </a:spcBef>
                <a:spcAft>
                  <a:spcPct val="0"/>
                </a:spcAft>
                <a:defRPr/>
              </a:pPr>
              <a:t>6</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selection experiment was initiated in 2002 with 27 lines</a:t>
            </a:r>
            <a:r>
              <a:rPr lang="en-US" baseline="0" dirty="0" smtClean="0"/>
              <a:t> of fruit flies isolated in the wild (for a diverse genetic background), crossed en masse and then subjected to lower and lower oxygen levels for several generations.  In parallel, control flies where placed in similar chambers non-hypoxic room air.  The selection started at 8%.  This level was experimentally determined to be a point where 80% of the flies survived to adulthood.  To determine what changes allowed this survival in low oxygen, an expression microarray was completed at F18 on 3</a:t>
            </a:r>
            <a:r>
              <a:rPr lang="en-US" baseline="30000" dirty="0" smtClean="0"/>
              <a:t>rd</a:t>
            </a:r>
            <a:r>
              <a:rPr lang="en-US" baseline="0" dirty="0" smtClean="0"/>
              <a:t> instar larvae.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a:t>
            </a:r>
            <a:r>
              <a:rPr lang="en-US" baseline="0" dirty="0" smtClean="0"/>
              <a:t> of the microarray data lead to this table of pathways that are differentially expressed in 3</a:t>
            </a:r>
            <a:r>
              <a:rPr lang="en-US" baseline="30000" dirty="0" smtClean="0"/>
              <a:t>rd</a:t>
            </a:r>
            <a:r>
              <a:rPr lang="en-US" baseline="0" dirty="0" smtClean="0"/>
              <a:t> instar larvae.  From these pathways, the Notch signaling pathway was chosen for further study.  [Click to animate]  Given the very low p-value, the Notch signaling pathway is highly significant in this analysis.</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7</a:t>
            </a:fld>
            <a:endParaRPr lang="en-US" dirty="0"/>
          </a:p>
        </p:txBody>
      </p:sp>
    </p:spTree>
    <p:extLst>
      <p:ext uri="{BB962C8B-B14F-4D97-AF65-F5344CB8AC3E}">
        <p14:creationId xmlns:p14="http://schemas.microsoft.com/office/powerpoint/2010/main" val="229456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illustration</a:t>
            </a:r>
            <a:r>
              <a:rPr lang="en-US" baseline="0" dirty="0" smtClean="0"/>
              <a:t> on the left shows the Notch signaling pathway is relation to the gene that were differentially expressed in the microarray analysis.  First, the nascent Notch is properly glycosylated and folded by o-fucosyltransferase and fringe.  Next Notch is inserted into the cell membrane.  Upon recognition of a ligand, the extra-cellular portion of Notch is cleaved, followed by an intracellular cleaved mediated by the gamma-secretase complex, of which nicastrin and anterior pharnyx defective (aph) are part.  The Notch Intracellular Domain (NICD) then translocates to the nucleus, where at acts as a transcriptional co-activator with Suppressor of Hairless to activate downstream targets of Notch at the Enhancer of Split locus, including m alpha, beta, gamma, delta, m4, and bearded.  To increase Notch signaling, simply increase the level of NICD.  Now lets us see how these genes changed in the microarray.  [Click to animate]  Fringe and O-fuc are un-regulated as are nicastrin and apd.  Several downstream targets of Notch also show increased expression levels.  The Suppressor of Deltex protein inhibits Notch signaling; hence its down regulation increases Notch signaling.</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8</a:t>
            </a:fld>
            <a:endParaRPr lang="en-US" dirty="0"/>
          </a:p>
        </p:txBody>
      </p:sp>
    </p:spTree>
    <p:extLst>
      <p:ext uri="{BB962C8B-B14F-4D97-AF65-F5344CB8AC3E}">
        <p14:creationId xmlns:p14="http://schemas.microsoft.com/office/powerpoint/2010/main" val="421323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very low p-value, t</a:t>
            </a:r>
            <a:r>
              <a:rPr lang="en-US" dirty="0" smtClean="0"/>
              <a:t>he Notch pathway was chosen for further</a:t>
            </a:r>
            <a:r>
              <a:rPr lang="en-US" baseline="0" dirty="0" smtClean="0"/>
              <a:t> study for several reasons.  Not only is Notch conserved from flies to humans, it is involved in the regulation of development.  Additionally, Notch has been previously linked with hypoxia and is a well studied pathway.</a:t>
            </a:r>
            <a:endParaRPr lang="en-US" dirty="0"/>
          </a:p>
        </p:txBody>
      </p:sp>
      <p:sp>
        <p:nvSpPr>
          <p:cNvPr id="4" name="Slide Number Placeholder 3"/>
          <p:cNvSpPr>
            <a:spLocks noGrp="1"/>
          </p:cNvSpPr>
          <p:nvPr>
            <p:ph type="sldNum" sz="quarter" idx="10"/>
          </p:nvPr>
        </p:nvSpPr>
        <p:spPr/>
        <p:txBody>
          <a:bodyPr/>
          <a:lstStyle/>
          <a:p>
            <a:pPr>
              <a:defRPr/>
            </a:pPr>
            <a:fld id="{98AEC11A-3F59-40AF-A750-A54CFE51DDC8}" type="slidenum">
              <a:rPr lang="en-US" smtClean="0"/>
              <a:pPr>
                <a:defRPr/>
              </a:pPr>
              <a:t>9</a:t>
            </a:fld>
            <a:endParaRPr lang="en-US" dirty="0"/>
          </a:p>
        </p:txBody>
      </p:sp>
    </p:spTree>
    <p:extLst>
      <p:ext uri="{BB962C8B-B14F-4D97-AF65-F5344CB8AC3E}">
        <p14:creationId xmlns:p14="http://schemas.microsoft.com/office/powerpoint/2010/main" val="121893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22B628-8684-41B2-A058-913BB84C4232}" type="datetimeFigureOut">
              <a:rPr lang="en-US"/>
              <a:pPr>
                <a:defRPr/>
              </a:pPr>
              <a:t>4/26/2013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600488-DC6A-4F27-9117-3BF5EFB05E4C}" type="slidenum">
              <a:rPr lang="en-US"/>
              <a:pPr>
                <a:defRPr/>
              </a:pPr>
              <a:t>‹#›</a:t>
            </a:fld>
            <a:endParaRPr lang="en-US" dirty="0"/>
          </a:p>
        </p:txBody>
      </p:sp>
    </p:spTree>
    <p:extLst>
      <p:ext uri="{BB962C8B-B14F-4D97-AF65-F5344CB8AC3E}">
        <p14:creationId xmlns:p14="http://schemas.microsoft.com/office/powerpoint/2010/main" val="6747432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56F5F9-E439-4D4D-8798-2FC057296781}" type="datetimeFigureOut">
              <a:rPr lang="en-US"/>
              <a:pPr>
                <a:defRPr/>
              </a:pPr>
              <a:t>4/26/2013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4FD26A-72E2-4419-946C-095BA026BD45}" type="slidenum">
              <a:rPr lang="en-US"/>
              <a:pPr>
                <a:defRPr/>
              </a:pPr>
              <a:t>‹#›</a:t>
            </a:fld>
            <a:endParaRPr lang="en-US" dirty="0"/>
          </a:p>
        </p:txBody>
      </p:sp>
    </p:spTree>
    <p:extLst>
      <p:ext uri="{BB962C8B-B14F-4D97-AF65-F5344CB8AC3E}">
        <p14:creationId xmlns:p14="http://schemas.microsoft.com/office/powerpoint/2010/main" val="13192086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1F0E0-4E58-49F0-8659-85A2C5059DA8}" type="datetimeFigureOut">
              <a:rPr lang="en-US"/>
              <a:pPr>
                <a:defRPr/>
              </a:pPr>
              <a:t>4/26/2013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C7FB28-76FF-4969-A853-0E62068F1198}" type="slidenum">
              <a:rPr lang="en-US"/>
              <a:pPr>
                <a:defRPr/>
              </a:pPr>
              <a:t>‹#›</a:t>
            </a:fld>
            <a:endParaRPr lang="en-US" dirty="0"/>
          </a:p>
        </p:txBody>
      </p:sp>
    </p:spTree>
    <p:extLst>
      <p:ext uri="{BB962C8B-B14F-4D97-AF65-F5344CB8AC3E}">
        <p14:creationId xmlns:p14="http://schemas.microsoft.com/office/powerpoint/2010/main" val="3415513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defTabSz="914400" fontAlgn="auto">
              <a:spcBef>
                <a:spcPts val="0"/>
              </a:spcBef>
              <a:spcAft>
                <a:spcPts val="0"/>
              </a:spcAft>
              <a:buSzTx/>
              <a:defRPr sz="1800"/>
            </a:lvl1pPr>
          </a:lstStyle>
          <a:p>
            <a:pPr>
              <a:defRPr/>
            </a:pPr>
            <a:fld id="{C5C62E7D-1FA8-4D05-8678-416770EC3C6C}" type="slidenum">
              <a:rPr lang="en-US"/>
              <a:pPr>
                <a:defRPr/>
              </a:pPr>
              <a:t>‹#›</a:t>
            </a:fld>
            <a:endParaRPr lang="en-US" dirty="0"/>
          </a:p>
        </p:txBody>
      </p:sp>
    </p:spTree>
    <p:extLst>
      <p:ext uri="{BB962C8B-B14F-4D97-AF65-F5344CB8AC3E}">
        <p14:creationId xmlns:p14="http://schemas.microsoft.com/office/powerpoint/2010/main" val="34236675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defTabSz="914400" fontAlgn="auto">
              <a:spcBef>
                <a:spcPts val="0"/>
              </a:spcBef>
              <a:spcAft>
                <a:spcPts val="0"/>
              </a:spcAft>
              <a:buSzTx/>
              <a:defRPr sz="1800"/>
            </a:lvl1pPr>
          </a:lstStyle>
          <a:p>
            <a:pPr>
              <a:defRPr/>
            </a:pPr>
            <a:fld id="{5A32F9C6-F1FB-41DC-8C4D-ABCE61AA6002}" type="slidenum">
              <a:rPr lang="en-US"/>
              <a:pPr>
                <a:defRPr/>
              </a:pPr>
              <a:t>‹#›</a:t>
            </a:fld>
            <a:endParaRPr lang="en-US" dirty="0"/>
          </a:p>
        </p:txBody>
      </p:sp>
    </p:spTree>
    <p:extLst>
      <p:ext uri="{BB962C8B-B14F-4D97-AF65-F5344CB8AC3E}">
        <p14:creationId xmlns:p14="http://schemas.microsoft.com/office/powerpoint/2010/main" val="29806896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defTabSz="914400" fontAlgn="auto">
              <a:spcBef>
                <a:spcPts val="0"/>
              </a:spcBef>
              <a:spcAft>
                <a:spcPts val="0"/>
              </a:spcAft>
              <a:buSzTx/>
              <a:defRPr sz="1800"/>
            </a:lvl1pPr>
          </a:lstStyle>
          <a:p>
            <a:pPr>
              <a:defRPr/>
            </a:pPr>
            <a:fld id="{F3B6FEFF-604C-4CFE-9036-C4FF0521B8DE}" type="slidenum">
              <a:rPr lang="en-US"/>
              <a:pPr>
                <a:defRPr/>
              </a:pPr>
              <a:t>‹#›</a:t>
            </a:fld>
            <a:endParaRPr lang="en-US" dirty="0"/>
          </a:p>
        </p:txBody>
      </p:sp>
    </p:spTree>
    <p:extLst>
      <p:ext uri="{BB962C8B-B14F-4D97-AF65-F5344CB8AC3E}">
        <p14:creationId xmlns:p14="http://schemas.microsoft.com/office/powerpoint/2010/main" val="15715209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defTabSz="914400" fontAlgn="auto">
              <a:spcBef>
                <a:spcPts val="0"/>
              </a:spcBef>
              <a:spcAft>
                <a:spcPts val="0"/>
              </a:spcAft>
              <a:buSzTx/>
              <a:defRPr sz="1800"/>
            </a:lvl1pPr>
          </a:lstStyle>
          <a:p>
            <a:pPr>
              <a:defRPr/>
            </a:pPr>
            <a:fld id="{F5368B9D-076C-45F1-870B-9E2BA16EF414}" type="slidenum">
              <a:rPr lang="en-US"/>
              <a:pPr>
                <a:defRPr/>
              </a:pPr>
              <a:t>‹#›</a:t>
            </a:fld>
            <a:endParaRPr lang="en-US" dirty="0"/>
          </a:p>
        </p:txBody>
      </p:sp>
    </p:spTree>
    <p:extLst>
      <p:ext uri="{BB962C8B-B14F-4D97-AF65-F5344CB8AC3E}">
        <p14:creationId xmlns:p14="http://schemas.microsoft.com/office/powerpoint/2010/main" val="40064718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defTabSz="914400" fontAlgn="auto">
              <a:spcBef>
                <a:spcPts val="0"/>
              </a:spcBef>
              <a:spcAft>
                <a:spcPts val="0"/>
              </a:spcAft>
              <a:buSzTx/>
              <a:defRPr sz="1800"/>
            </a:lvl1pPr>
          </a:lstStyle>
          <a:p>
            <a:pPr>
              <a:defRPr/>
            </a:pPr>
            <a:fld id="{BAE4A1DF-8DB4-42EE-B019-E36C36EE9326}" type="slidenum">
              <a:rPr lang="en-US"/>
              <a:pPr>
                <a:defRPr/>
              </a:pPr>
              <a:t>‹#›</a:t>
            </a:fld>
            <a:endParaRPr lang="en-US" dirty="0"/>
          </a:p>
        </p:txBody>
      </p:sp>
    </p:spTree>
    <p:extLst>
      <p:ext uri="{BB962C8B-B14F-4D97-AF65-F5344CB8AC3E}">
        <p14:creationId xmlns:p14="http://schemas.microsoft.com/office/powerpoint/2010/main" val="10646676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defTabSz="914400" fontAlgn="auto">
              <a:spcBef>
                <a:spcPts val="0"/>
              </a:spcBef>
              <a:spcAft>
                <a:spcPts val="0"/>
              </a:spcAft>
              <a:buSzTx/>
              <a:defRPr sz="1800"/>
            </a:lvl1pPr>
          </a:lstStyle>
          <a:p>
            <a:pPr>
              <a:defRPr/>
            </a:pPr>
            <a:fld id="{1628797B-66E7-4609-9339-D4D0F2CA9B93}" type="slidenum">
              <a:rPr lang="en-US"/>
              <a:pPr>
                <a:defRPr/>
              </a:pPr>
              <a:t>‹#›</a:t>
            </a:fld>
            <a:endParaRPr lang="en-US" dirty="0"/>
          </a:p>
        </p:txBody>
      </p:sp>
    </p:spTree>
    <p:extLst>
      <p:ext uri="{BB962C8B-B14F-4D97-AF65-F5344CB8AC3E}">
        <p14:creationId xmlns:p14="http://schemas.microsoft.com/office/powerpoint/2010/main" val="18760279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defTabSz="914400" fontAlgn="auto">
              <a:spcBef>
                <a:spcPts val="0"/>
              </a:spcBef>
              <a:spcAft>
                <a:spcPts val="0"/>
              </a:spcAft>
              <a:buSzTx/>
              <a:defRPr sz="1800"/>
            </a:lvl1pPr>
          </a:lstStyle>
          <a:p>
            <a:pPr>
              <a:defRPr/>
            </a:pPr>
            <a:fld id="{AB7937B9-4EF5-40B7-BA43-63195D962AF5}" type="slidenum">
              <a:rPr lang="en-US"/>
              <a:pPr>
                <a:defRPr/>
              </a:pPr>
              <a:t>‹#›</a:t>
            </a:fld>
            <a:endParaRPr lang="en-US" dirty="0"/>
          </a:p>
        </p:txBody>
      </p:sp>
    </p:spTree>
    <p:extLst>
      <p:ext uri="{BB962C8B-B14F-4D97-AF65-F5344CB8AC3E}">
        <p14:creationId xmlns:p14="http://schemas.microsoft.com/office/powerpoint/2010/main" val="86812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defTabSz="914400" fontAlgn="auto">
              <a:spcBef>
                <a:spcPts val="0"/>
              </a:spcBef>
              <a:spcAft>
                <a:spcPts val="0"/>
              </a:spcAft>
              <a:buSzTx/>
              <a:defRPr sz="1800"/>
            </a:lvl1pPr>
          </a:lstStyle>
          <a:p>
            <a:pPr>
              <a:defRPr/>
            </a:pPr>
            <a:fld id="{422368BE-6B60-428F-B868-3DAFCA20AB90}" type="slidenum">
              <a:rPr lang="en-US"/>
              <a:pPr>
                <a:defRPr/>
              </a:pPr>
              <a:t>‹#›</a:t>
            </a:fld>
            <a:endParaRPr lang="en-US" dirty="0"/>
          </a:p>
        </p:txBody>
      </p:sp>
    </p:spTree>
    <p:extLst>
      <p:ext uri="{BB962C8B-B14F-4D97-AF65-F5344CB8AC3E}">
        <p14:creationId xmlns:p14="http://schemas.microsoft.com/office/powerpoint/2010/main" val="42688055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1D05A2-7110-4392-A01F-72A86AD40AE8}" type="datetimeFigureOut">
              <a:rPr lang="en-US"/>
              <a:pPr>
                <a:defRPr/>
              </a:pPr>
              <a:t>4/26/2013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85DC4F-BBA4-42DF-9B3F-D6AA1ED225B7}" type="slidenum">
              <a:rPr lang="en-US"/>
              <a:pPr>
                <a:defRPr/>
              </a:pPr>
              <a:t>‹#›</a:t>
            </a:fld>
            <a:endParaRPr lang="en-US" dirty="0"/>
          </a:p>
        </p:txBody>
      </p:sp>
    </p:spTree>
    <p:extLst>
      <p:ext uri="{BB962C8B-B14F-4D97-AF65-F5344CB8AC3E}">
        <p14:creationId xmlns:p14="http://schemas.microsoft.com/office/powerpoint/2010/main" val="81522294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defTabSz="914400" fontAlgn="auto">
              <a:spcBef>
                <a:spcPts val="0"/>
              </a:spcBef>
              <a:spcAft>
                <a:spcPts val="0"/>
              </a:spcAft>
              <a:buSzTx/>
              <a:defRPr sz="1800"/>
            </a:lvl1pPr>
          </a:lstStyle>
          <a:p>
            <a:pPr>
              <a:defRPr/>
            </a:pPr>
            <a:fld id="{9C9536AB-E71B-4189-ABE0-1A1D235835B9}" type="slidenum">
              <a:rPr lang="en-US"/>
              <a:pPr>
                <a:defRPr/>
              </a:pPr>
              <a:t>‹#›</a:t>
            </a:fld>
            <a:endParaRPr lang="en-US" dirty="0"/>
          </a:p>
        </p:txBody>
      </p:sp>
    </p:spTree>
    <p:extLst>
      <p:ext uri="{BB962C8B-B14F-4D97-AF65-F5344CB8AC3E}">
        <p14:creationId xmlns:p14="http://schemas.microsoft.com/office/powerpoint/2010/main" val="10583921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defTabSz="914400" fontAlgn="auto">
              <a:spcBef>
                <a:spcPts val="0"/>
              </a:spcBef>
              <a:spcAft>
                <a:spcPts val="0"/>
              </a:spcAft>
              <a:buSzTx/>
              <a:defRPr sz="1800"/>
            </a:lvl1pPr>
          </a:lstStyle>
          <a:p>
            <a:pPr>
              <a:defRPr/>
            </a:pPr>
            <a:fld id="{BE62063C-DB33-4380-9785-4897DC178740}" type="slidenum">
              <a:rPr lang="en-US"/>
              <a:pPr>
                <a:defRPr/>
              </a:pPr>
              <a:t>‹#›</a:t>
            </a:fld>
            <a:endParaRPr lang="en-US" dirty="0"/>
          </a:p>
        </p:txBody>
      </p:sp>
    </p:spTree>
    <p:extLst>
      <p:ext uri="{BB962C8B-B14F-4D97-AF65-F5344CB8AC3E}">
        <p14:creationId xmlns:p14="http://schemas.microsoft.com/office/powerpoint/2010/main" val="19073386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defTabSz="914400" fontAlgn="auto">
              <a:spcBef>
                <a:spcPts val="0"/>
              </a:spcBef>
              <a:spcAft>
                <a:spcPts val="0"/>
              </a:spcAft>
              <a:buSzTx/>
              <a:defRPr sz="1800"/>
            </a:lvl1pPr>
          </a:lstStyle>
          <a:p>
            <a:pPr>
              <a:defRPr/>
            </a:pPr>
            <a:fld id="{A77BEC60-471B-44DA-8AB6-B5770E0CA621}" type="slidenum">
              <a:rPr lang="en-US"/>
              <a:pPr>
                <a:defRPr/>
              </a:pPr>
              <a:t>‹#›</a:t>
            </a:fld>
            <a:endParaRPr lang="en-US" dirty="0"/>
          </a:p>
        </p:txBody>
      </p:sp>
    </p:spTree>
    <p:extLst>
      <p:ext uri="{BB962C8B-B14F-4D97-AF65-F5344CB8AC3E}">
        <p14:creationId xmlns:p14="http://schemas.microsoft.com/office/powerpoint/2010/main" val="11062359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D0B1BD-AF54-419F-86D7-671C9225EED5}" type="slidenum">
              <a:rPr lang="en-US"/>
              <a:pPr>
                <a:defRPr/>
              </a:pPr>
              <a:t>‹#›</a:t>
            </a:fld>
            <a:endParaRPr lang="en-US" dirty="0"/>
          </a:p>
        </p:txBody>
      </p:sp>
    </p:spTree>
    <p:extLst>
      <p:ext uri="{BB962C8B-B14F-4D97-AF65-F5344CB8AC3E}">
        <p14:creationId xmlns:p14="http://schemas.microsoft.com/office/powerpoint/2010/main" val="32403591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1F1483-E232-4D0F-B16A-CCD0CF563B6A}" type="slidenum">
              <a:rPr lang="en-US"/>
              <a:pPr>
                <a:defRPr/>
              </a:pPr>
              <a:t>‹#›</a:t>
            </a:fld>
            <a:endParaRPr lang="en-US" dirty="0"/>
          </a:p>
        </p:txBody>
      </p:sp>
    </p:spTree>
    <p:extLst>
      <p:ext uri="{BB962C8B-B14F-4D97-AF65-F5344CB8AC3E}">
        <p14:creationId xmlns:p14="http://schemas.microsoft.com/office/powerpoint/2010/main" val="4219228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36B75A6-F185-4807-B6A9-01FC876B7D9C}" type="slidenum">
              <a:rPr lang="en-US"/>
              <a:pPr>
                <a:defRPr/>
              </a:pPr>
              <a:t>‹#›</a:t>
            </a:fld>
            <a:endParaRPr lang="en-US" dirty="0"/>
          </a:p>
        </p:txBody>
      </p:sp>
    </p:spTree>
    <p:extLst>
      <p:ext uri="{BB962C8B-B14F-4D97-AF65-F5344CB8AC3E}">
        <p14:creationId xmlns:p14="http://schemas.microsoft.com/office/powerpoint/2010/main" val="9717004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A88BF1-B718-497A-9747-3162A810DD58}" type="slidenum">
              <a:rPr lang="en-US"/>
              <a:pPr>
                <a:defRPr/>
              </a:pPr>
              <a:t>‹#›</a:t>
            </a:fld>
            <a:endParaRPr lang="en-US" dirty="0"/>
          </a:p>
        </p:txBody>
      </p:sp>
    </p:spTree>
    <p:extLst>
      <p:ext uri="{BB962C8B-B14F-4D97-AF65-F5344CB8AC3E}">
        <p14:creationId xmlns:p14="http://schemas.microsoft.com/office/powerpoint/2010/main" val="83755125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9250F60-9771-47C1-98AF-C43442CD33AC}" type="slidenum">
              <a:rPr lang="en-US"/>
              <a:pPr>
                <a:defRPr/>
              </a:pPr>
              <a:t>‹#›</a:t>
            </a:fld>
            <a:endParaRPr lang="en-US" dirty="0"/>
          </a:p>
        </p:txBody>
      </p:sp>
    </p:spTree>
    <p:extLst>
      <p:ext uri="{BB962C8B-B14F-4D97-AF65-F5344CB8AC3E}">
        <p14:creationId xmlns:p14="http://schemas.microsoft.com/office/powerpoint/2010/main" val="20423099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D3A4C5-D9C0-424C-BFFD-1BCBCD17C028}" type="slidenum">
              <a:rPr lang="en-US"/>
              <a:pPr>
                <a:defRPr/>
              </a:pPr>
              <a:t>‹#›</a:t>
            </a:fld>
            <a:endParaRPr lang="en-US" dirty="0"/>
          </a:p>
        </p:txBody>
      </p:sp>
    </p:spTree>
    <p:extLst>
      <p:ext uri="{BB962C8B-B14F-4D97-AF65-F5344CB8AC3E}">
        <p14:creationId xmlns:p14="http://schemas.microsoft.com/office/powerpoint/2010/main" val="31793825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8652803-2B55-4E25-A42F-2593133D23B1}" type="slidenum">
              <a:rPr lang="en-US"/>
              <a:pPr>
                <a:defRPr/>
              </a:pPr>
              <a:t>‹#›</a:t>
            </a:fld>
            <a:endParaRPr lang="en-US" dirty="0"/>
          </a:p>
        </p:txBody>
      </p:sp>
    </p:spTree>
    <p:extLst>
      <p:ext uri="{BB962C8B-B14F-4D97-AF65-F5344CB8AC3E}">
        <p14:creationId xmlns:p14="http://schemas.microsoft.com/office/powerpoint/2010/main" val="2542117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E7DCEC-DEE0-46E8-B94E-6805E390DDE3}" type="datetimeFigureOut">
              <a:rPr lang="en-US"/>
              <a:pPr>
                <a:defRPr/>
              </a:pPr>
              <a:t>4/26/2013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2EAC73-61C0-4D5A-B4ED-44097EA8BD9C}" type="slidenum">
              <a:rPr lang="en-US"/>
              <a:pPr>
                <a:defRPr/>
              </a:pPr>
              <a:t>‹#›</a:t>
            </a:fld>
            <a:endParaRPr lang="en-US" dirty="0"/>
          </a:p>
        </p:txBody>
      </p:sp>
    </p:spTree>
    <p:extLst>
      <p:ext uri="{BB962C8B-B14F-4D97-AF65-F5344CB8AC3E}">
        <p14:creationId xmlns:p14="http://schemas.microsoft.com/office/powerpoint/2010/main" val="147916678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541F2C-BCF5-4C13-BEB9-2B8434859755}" type="slidenum">
              <a:rPr lang="en-US"/>
              <a:pPr>
                <a:defRPr/>
              </a:pPr>
              <a:t>‹#›</a:t>
            </a:fld>
            <a:endParaRPr lang="en-US" dirty="0"/>
          </a:p>
        </p:txBody>
      </p:sp>
    </p:spTree>
    <p:extLst>
      <p:ext uri="{BB962C8B-B14F-4D97-AF65-F5344CB8AC3E}">
        <p14:creationId xmlns:p14="http://schemas.microsoft.com/office/powerpoint/2010/main" val="18022556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666166-68ED-40F0-9E2D-A079672C71F8}" type="slidenum">
              <a:rPr lang="en-US"/>
              <a:pPr>
                <a:defRPr/>
              </a:pPr>
              <a:t>‹#›</a:t>
            </a:fld>
            <a:endParaRPr lang="en-US" dirty="0"/>
          </a:p>
        </p:txBody>
      </p:sp>
    </p:spTree>
    <p:extLst>
      <p:ext uri="{BB962C8B-B14F-4D97-AF65-F5344CB8AC3E}">
        <p14:creationId xmlns:p14="http://schemas.microsoft.com/office/powerpoint/2010/main" val="2854323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45709A-F4A6-4F14-959D-F4E46BB76EF6}" type="slidenum">
              <a:rPr lang="en-US"/>
              <a:pPr>
                <a:defRPr/>
              </a:pPr>
              <a:t>‹#›</a:t>
            </a:fld>
            <a:endParaRPr lang="en-US" dirty="0"/>
          </a:p>
        </p:txBody>
      </p:sp>
    </p:spTree>
    <p:extLst>
      <p:ext uri="{BB962C8B-B14F-4D97-AF65-F5344CB8AC3E}">
        <p14:creationId xmlns:p14="http://schemas.microsoft.com/office/powerpoint/2010/main" val="36538063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902ACE-DE1D-44B4-9C70-FFF18A3D5A1B}" type="slidenum">
              <a:rPr lang="en-US"/>
              <a:pPr>
                <a:defRPr/>
              </a:pPr>
              <a:t>‹#›</a:t>
            </a:fld>
            <a:endParaRPr lang="en-US" dirty="0"/>
          </a:p>
        </p:txBody>
      </p:sp>
    </p:spTree>
    <p:extLst>
      <p:ext uri="{BB962C8B-B14F-4D97-AF65-F5344CB8AC3E}">
        <p14:creationId xmlns:p14="http://schemas.microsoft.com/office/powerpoint/2010/main" val="40262943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73AE9E-55C3-4267-98D7-90BA02AF3AF1}" type="slidenum">
              <a:rPr lang="en-US"/>
              <a:pPr>
                <a:defRPr/>
              </a:pPr>
              <a:t>‹#›</a:t>
            </a:fld>
            <a:endParaRPr lang="en-US" dirty="0"/>
          </a:p>
        </p:txBody>
      </p:sp>
    </p:spTree>
    <p:extLst>
      <p:ext uri="{BB962C8B-B14F-4D97-AF65-F5344CB8AC3E}">
        <p14:creationId xmlns:p14="http://schemas.microsoft.com/office/powerpoint/2010/main" val="7646723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7383A8-7F46-47F6-8FF9-AFBB7C8BAFBE}" type="datetimeFigureOut">
              <a:rPr lang="en-US"/>
              <a:pPr>
                <a:defRPr/>
              </a:pPr>
              <a:t>4/26/2013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A9E1BC-E705-42E9-9F2B-3023CFFDD9AE}" type="slidenum">
              <a:rPr lang="en-US"/>
              <a:pPr>
                <a:defRPr/>
              </a:pPr>
              <a:t>‹#›</a:t>
            </a:fld>
            <a:endParaRPr lang="en-US" dirty="0"/>
          </a:p>
        </p:txBody>
      </p:sp>
    </p:spTree>
    <p:extLst>
      <p:ext uri="{BB962C8B-B14F-4D97-AF65-F5344CB8AC3E}">
        <p14:creationId xmlns:p14="http://schemas.microsoft.com/office/powerpoint/2010/main" val="7554773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A239DB-2377-491F-B7FC-946AA3FC0A4F}" type="datetimeFigureOut">
              <a:rPr lang="en-US"/>
              <a:pPr>
                <a:defRPr/>
              </a:pPr>
              <a:t>4/26/2013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A8F065-F998-4D74-89EA-46E9E7CAA76D}" type="slidenum">
              <a:rPr lang="en-US"/>
              <a:pPr>
                <a:defRPr/>
              </a:pPr>
              <a:t>‹#›</a:t>
            </a:fld>
            <a:endParaRPr lang="en-US" dirty="0"/>
          </a:p>
        </p:txBody>
      </p:sp>
    </p:spTree>
    <p:extLst>
      <p:ext uri="{BB962C8B-B14F-4D97-AF65-F5344CB8AC3E}">
        <p14:creationId xmlns:p14="http://schemas.microsoft.com/office/powerpoint/2010/main" val="34127455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F876D7-CA5A-4A9E-8F2E-AAAC83A23075}" type="datetimeFigureOut">
              <a:rPr lang="en-US"/>
              <a:pPr>
                <a:defRPr/>
              </a:pPr>
              <a:t>4/26/2013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F7E28DB-255D-43D5-AB87-EB407C9193F5}" type="slidenum">
              <a:rPr lang="en-US"/>
              <a:pPr>
                <a:defRPr/>
              </a:pPr>
              <a:t>‹#›</a:t>
            </a:fld>
            <a:endParaRPr lang="en-US" dirty="0"/>
          </a:p>
        </p:txBody>
      </p:sp>
    </p:spTree>
    <p:extLst>
      <p:ext uri="{BB962C8B-B14F-4D97-AF65-F5344CB8AC3E}">
        <p14:creationId xmlns:p14="http://schemas.microsoft.com/office/powerpoint/2010/main" val="17446884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33A29B-F696-4B56-BDD2-636F070DE43F}" type="datetimeFigureOut">
              <a:rPr lang="en-US"/>
              <a:pPr>
                <a:defRPr/>
              </a:pPr>
              <a:t>4/26/2013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4520646-15AC-4677-81C3-ACAFA6C636E3}" type="slidenum">
              <a:rPr lang="en-US"/>
              <a:pPr>
                <a:defRPr/>
              </a:pPr>
              <a:t>‹#›</a:t>
            </a:fld>
            <a:endParaRPr lang="en-US" dirty="0"/>
          </a:p>
        </p:txBody>
      </p:sp>
    </p:spTree>
    <p:extLst>
      <p:ext uri="{BB962C8B-B14F-4D97-AF65-F5344CB8AC3E}">
        <p14:creationId xmlns:p14="http://schemas.microsoft.com/office/powerpoint/2010/main" val="5548770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A39CAC-A5FE-40AC-B69A-06CDEF85C316}" type="datetimeFigureOut">
              <a:rPr lang="en-US"/>
              <a:pPr>
                <a:defRPr/>
              </a:pPr>
              <a:t>4/26/2013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7403A1-10C4-47AD-90BC-A9F4D75EA69F}" type="slidenum">
              <a:rPr lang="en-US"/>
              <a:pPr>
                <a:defRPr/>
              </a:pPr>
              <a:t>‹#›</a:t>
            </a:fld>
            <a:endParaRPr lang="en-US" dirty="0"/>
          </a:p>
        </p:txBody>
      </p:sp>
    </p:spTree>
    <p:extLst>
      <p:ext uri="{BB962C8B-B14F-4D97-AF65-F5344CB8AC3E}">
        <p14:creationId xmlns:p14="http://schemas.microsoft.com/office/powerpoint/2010/main" val="41807874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0E4EEF-E8B8-4EDA-86A9-5EEE3A9514D9}" type="datetimeFigureOut">
              <a:rPr lang="en-US"/>
              <a:pPr>
                <a:defRPr/>
              </a:pPr>
              <a:t>4/26/2013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521763-7E13-43B3-A8A9-E8281139F846}" type="slidenum">
              <a:rPr lang="en-US"/>
              <a:pPr>
                <a:defRPr/>
              </a:pPr>
              <a:t>‹#›</a:t>
            </a:fld>
            <a:endParaRPr lang="en-US" dirty="0"/>
          </a:p>
        </p:txBody>
      </p:sp>
    </p:spTree>
    <p:extLst>
      <p:ext uri="{BB962C8B-B14F-4D97-AF65-F5344CB8AC3E}">
        <p14:creationId xmlns:p14="http://schemas.microsoft.com/office/powerpoint/2010/main" val="40892175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0000"/>
            </a:gs>
            <a:gs pos="100000">
              <a:srgbClr val="7030A0"/>
            </a:gs>
            <a:gs pos="100000">
              <a:srgbClr val="181CC7"/>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2354E1-109A-4B9A-AF6A-4C298298A302}" type="datetimeFigureOut">
              <a:rPr lang="en-US"/>
              <a:pPr>
                <a:defRPr/>
              </a:pPr>
              <a:t>4/26/2013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35D456-D07C-419C-B261-FE7C27BC257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0000"/>
            </a:gs>
            <a:gs pos="100000">
              <a:srgbClr val="7030A0"/>
            </a:gs>
            <a:gs pos="100000">
              <a:srgbClr val="181CC7"/>
            </a:gs>
          </a:gsLst>
          <a:lin ang="16200000" scaled="1"/>
          <a:tileRect/>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Clr>
                <a:srgbClr val="000000"/>
              </a:buClr>
              <a:buSzPct val="100000"/>
              <a:buFont typeface="Times New Roman" pitchFamily="18" charset="0"/>
              <a:buNone/>
              <a:defRPr/>
            </a:pPr>
            <a:endParaRPr lang="en-US" sz="2000" dirty="0" smtClean="0">
              <a:solidFill>
                <a:srgbClr val="FFFFFF"/>
              </a:solidFill>
              <a:latin typeface="Arial" pitchFamily="34" charset="0"/>
              <a:cs typeface="Arial" pitchFamily="34" charset="0"/>
            </a:endParaRPr>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Clr>
                <a:srgbClr val="000000"/>
              </a:buClr>
              <a:buSzPct val="100000"/>
              <a:buFont typeface="Times New Roman" pitchFamily="18" charset="0"/>
              <a:buNone/>
              <a:defRPr/>
            </a:pPr>
            <a:endParaRPr lang="en-US" sz="2000" dirty="0" smtClean="0">
              <a:solidFill>
                <a:srgbClr val="FFFFFF"/>
              </a:solidFill>
              <a:latin typeface="Arial" pitchFamily="34" charset="0"/>
              <a:cs typeface="Arial" pitchFamily="34" charset="0"/>
            </a:endParaRPr>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defTabSz="45720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mn-lt"/>
                <a:ea typeface="Arial Unicode MS" pitchFamily="34" charset="-128"/>
                <a:cs typeface="Arial Unicode MS" pitchFamily="34" charset="-128"/>
              </a:defRPr>
            </a:lvl1pPr>
          </a:lstStyle>
          <a:p>
            <a:pPr>
              <a:defRPr/>
            </a:pPr>
            <a:fld id="{ABF8AE4A-31CB-46CF-8DA7-810FD3A7DD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0000"/>
            </a:gs>
            <a:gs pos="100000">
              <a:srgbClr val="7030A0"/>
            </a:gs>
            <a:gs pos="100000">
              <a:srgbClr val="181CC7"/>
            </a:gs>
          </a:gsLst>
          <a:lin ang="162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cs typeface="+mn-cs"/>
              </a:defRPr>
            </a:lvl1pPr>
          </a:lstStyle>
          <a:p>
            <a:pPr>
              <a:defRPr/>
            </a:pPr>
            <a:fld id="{39E26287-FDE7-488B-AA1C-D7E5C046E0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525959"/>
            <a:ext cx="2590800" cy="769441"/>
          </a:xfrm>
          <a:prstGeom prst="rect">
            <a:avLst/>
          </a:prstGeom>
          <a:noFill/>
        </p:spPr>
        <p:txBody>
          <a:bodyPr wrap="square" rtlCol="0">
            <a:spAutoFit/>
          </a:bodyPr>
          <a:lstStyle/>
          <a:p>
            <a:pPr algn="ctr"/>
            <a:r>
              <a:rPr lang="en-US" sz="4400" dirty="0" smtClean="0">
                <a:solidFill>
                  <a:srgbClr val="FFFF00"/>
                </a:solidFill>
              </a:rPr>
              <a:t>Outline </a:t>
            </a:r>
            <a:endParaRPr lang="en-US" sz="4400" dirty="0">
              <a:solidFill>
                <a:srgbClr val="FFFF00"/>
              </a:solidFill>
            </a:endParaRPr>
          </a:p>
        </p:txBody>
      </p:sp>
      <p:sp>
        <p:nvSpPr>
          <p:cNvPr id="3" name="TextBox 2"/>
          <p:cNvSpPr txBox="1"/>
          <p:nvPr/>
        </p:nvSpPr>
        <p:spPr>
          <a:xfrm>
            <a:off x="671286" y="1994118"/>
            <a:ext cx="7786914" cy="3539430"/>
          </a:xfrm>
          <a:prstGeom prst="rect">
            <a:avLst/>
          </a:prstGeom>
          <a:noFill/>
        </p:spPr>
        <p:txBody>
          <a:bodyPr wrap="square" rtlCol="0">
            <a:spAutoFit/>
          </a:bodyPr>
          <a:lstStyle/>
          <a:p>
            <a:pPr marL="571500" indent="-571500">
              <a:buAutoNum type="romanUcPeriod"/>
            </a:pPr>
            <a:r>
              <a:rPr lang="en-US" sz="2800" dirty="0" smtClean="0"/>
              <a:t>Discovery of Notch up-regulation in hypoxia-selected flies</a:t>
            </a:r>
          </a:p>
          <a:p>
            <a:pPr marL="571500" indent="-571500">
              <a:buAutoNum type="romanUcPeriod"/>
            </a:pPr>
            <a:endParaRPr lang="en-US" sz="2800" dirty="0" smtClean="0"/>
          </a:p>
          <a:p>
            <a:pPr marL="571500" indent="-571500">
              <a:buAutoNum type="romanUcPeriod" startAt="2"/>
            </a:pPr>
            <a:r>
              <a:rPr lang="en-US" sz="2800" dirty="0" smtClean="0"/>
              <a:t>Notch over-expression potentiating survival during hypoxia</a:t>
            </a:r>
          </a:p>
          <a:p>
            <a:pPr marL="571500" indent="-571500">
              <a:buAutoNum type="romanUcPeriod" startAt="2"/>
            </a:pPr>
            <a:endParaRPr lang="en-US" sz="2800" dirty="0" smtClean="0"/>
          </a:p>
          <a:p>
            <a:pPr marL="571500" indent="-571500">
              <a:buAutoNum type="romanUcPeriod" startAt="3"/>
            </a:pPr>
            <a:r>
              <a:rPr lang="en-US" sz="2800" dirty="0" smtClean="0"/>
              <a:t>Mechanisms of Notch-</a:t>
            </a:r>
            <a:r>
              <a:rPr lang="en-US" sz="2800" dirty="0"/>
              <a:t>m</a:t>
            </a:r>
            <a:r>
              <a:rPr lang="en-US" sz="2800" dirty="0" smtClean="0"/>
              <a:t>ediated hypoxic survival</a:t>
            </a:r>
          </a:p>
          <a:p>
            <a:pPr marL="571500" indent="-571500">
              <a:buAutoNum type="romanUcPeriod" startAt="3"/>
            </a:pPr>
            <a:endParaRPr lang="en-US" sz="2800" dirty="0" smtClean="0"/>
          </a:p>
        </p:txBody>
      </p:sp>
    </p:spTree>
    <p:extLst>
      <p:ext uri="{BB962C8B-B14F-4D97-AF65-F5344CB8AC3E}">
        <p14:creationId xmlns:p14="http://schemas.microsoft.com/office/powerpoint/2010/main" val="3260514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6657" y="678359"/>
            <a:ext cx="3497943" cy="769441"/>
          </a:xfrm>
          <a:prstGeom prst="rect">
            <a:avLst/>
          </a:prstGeom>
          <a:noFill/>
        </p:spPr>
        <p:txBody>
          <a:bodyPr wrap="square" rtlCol="0">
            <a:spAutoFit/>
          </a:bodyPr>
          <a:lstStyle/>
          <a:p>
            <a:pPr algn="ctr"/>
            <a:r>
              <a:rPr lang="en-US" sz="4400" dirty="0" smtClean="0">
                <a:solidFill>
                  <a:srgbClr val="FFFF00"/>
                </a:solidFill>
              </a:rPr>
              <a:t>Outline</a:t>
            </a:r>
            <a:endParaRPr lang="en-US" sz="4400" dirty="0">
              <a:solidFill>
                <a:srgbClr val="FFFF00"/>
              </a:solidFill>
            </a:endParaRPr>
          </a:p>
        </p:txBody>
      </p:sp>
      <p:sp>
        <p:nvSpPr>
          <p:cNvPr id="4" name="TextBox 3"/>
          <p:cNvSpPr txBox="1"/>
          <p:nvPr/>
        </p:nvSpPr>
        <p:spPr>
          <a:xfrm>
            <a:off x="671286" y="1994118"/>
            <a:ext cx="7786914" cy="3539430"/>
          </a:xfrm>
          <a:prstGeom prst="rect">
            <a:avLst/>
          </a:prstGeom>
          <a:noFill/>
        </p:spPr>
        <p:txBody>
          <a:bodyPr wrap="square" rtlCol="0">
            <a:spAutoFit/>
          </a:bodyPr>
          <a:lstStyle/>
          <a:p>
            <a:pPr marL="571500" indent="-571500">
              <a:buAutoNum type="romanUcPeriod"/>
            </a:pPr>
            <a:r>
              <a:rPr lang="en-US" sz="2800" dirty="0" smtClean="0">
                <a:solidFill>
                  <a:schemeClr val="bg1"/>
                </a:solidFill>
              </a:rPr>
              <a:t>Discovery of Notch up-regulation in hypoxia-selected flies</a:t>
            </a:r>
          </a:p>
          <a:p>
            <a:pPr marL="571500" indent="-571500">
              <a:buAutoNum type="romanUcPeriod"/>
            </a:pPr>
            <a:endParaRPr lang="en-US" sz="2800" dirty="0" smtClean="0">
              <a:solidFill>
                <a:schemeClr val="bg1"/>
              </a:solidFill>
            </a:endParaRPr>
          </a:p>
          <a:p>
            <a:pPr marL="571500" indent="-571500">
              <a:buAutoNum type="romanUcPeriod" startAt="2"/>
            </a:pPr>
            <a:r>
              <a:rPr lang="en-US" sz="2800" dirty="0" smtClean="0">
                <a:solidFill>
                  <a:schemeClr val="bg1"/>
                </a:solidFill>
              </a:rPr>
              <a:t>Notch over-expression potentiating survival during hypoxia</a:t>
            </a:r>
          </a:p>
          <a:p>
            <a:pPr marL="571500" indent="-571500">
              <a:buAutoNum type="romanUcPeriod" startAt="2"/>
            </a:pPr>
            <a:endParaRPr lang="en-US" sz="2800" dirty="0" smtClean="0">
              <a:solidFill>
                <a:schemeClr val="bg1"/>
              </a:solidFill>
            </a:endParaRPr>
          </a:p>
          <a:p>
            <a:pPr marL="571500" indent="-571500">
              <a:buAutoNum type="romanUcPeriod" startAt="3"/>
            </a:pPr>
            <a:r>
              <a:rPr lang="en-US" sz="2800" dirty="0" smtClean="0">
                <a:solidFill>
                  <a:schemeClr val="bg1"/>
                </a:solidFill>
              </a:rPr>
              <a:t>Mechanisms of Notch-</a:t>
            </a:r>
            <a:r>
              <a:rPr lang="en-US" sz="2800" dirty="0">
                <a:solidFill>
                  <a:schemeClr val="bg1"/>
                </a:solidFill>
              </a:rPr>
              <a:t>m</a:t>
            </a:r>
            <a:r>
              <a:rPr lang="en-US" sz="2800" dirty="0" smtClean="0">
                <a:solidFill>
                  <a:schemeClr val="bg1"/>
                </a:solidFill>
              </a:rPr>
              <a:t>ediated hypoxic survival</a:t>
            </a:r>
          </a:p>
          <a:p>
            <a:pPr marL="571500" indent="-571500">
              <a:buAutoNum type="romanUcPeriod" startAt="3"/>
            </a:pPr>
            <a:endParaRPr lang="en-US" sz="2800" dirty="0" smtClean="0">
              <a:solidFill>
                <a:schemeClr val="bg1"/>
              </a:solidFill>
            </a:endParaRPr>
          </a:p>
        </p:txBody>
      </p:sp>
    </p:spTree>
    <p:extLst>
      <p:ext uri="{BB962C8B-B14F-4D97-AF65-F5344CB8AC3E}">
        <p14:creationId xmlns:p14="http://schemas.microsoft.com/office/powerpoint/2010/main" val="1693743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4" end="4"/>
                                            </p:txEl>
                                          </p:spTgt>
                                        </p:tgtEl>
                                      </p:cBhvr>
                                    </p:animEffect>
                                    <p:set>
                                      <p:cBhvr>
                                        <p:cTn id="10"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0"/>
          <p:cNvSpPr txBox="1">
            <a:spLocks noChangeArrowheads="1"/>
          </p:cNvSpPr>
          <p:nvPr/>
        </p:nvSpPr>
        <p:spPr bwMode="auto">
          <a:xfrm>
            <a:off x="685800" y="3810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600" i="1" dirty="0">
                <a:solidFill>
                  <a:srgbClr val="FFFF00"/>
                </a:solidFill>
                <a:latin typeface="Arial" charset="0"/>
              </a:rPr>
              <a:t>Drosophila</a:t>
            </a:r>
            <a:r>
              <a:rPr lang="en-US" sz="3600" dirty="0">
                <a:solidFill>
                  <a:srgbClr val="FFFF00"/>
                </a:solidFill>
                <a:latin typeface="Arial" charset="0"/>
              </a:rPr>
              <a:t> UAS-GAL4 System</a:t>
            </a:r>
          </a:p>
        </p:txBody>
      </p:sp>
      <p:pic>
        <p:nvPicPr>
          <p:cNvPr id="368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420" y="1307573"/>
            <a:ext cx="5347580" cy="480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6"/>
          <p:cNvSpPr>
            <a:spLocks noChangeArrowheads="1"/>
          </p:cNvSpPr>
          <p:nvPr/>
        </p:nvSpPr>
        <p:spPr bwMode="auto">
          <a:xfrm rot="2130101">
            <a:off x="3960979" y="3187199"/>
            <a:ext cx="2430718" cy="4044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sp>
        <p:nvSpPr>
          <p:cNvPr id="36872" name="Rectangle 7"/>
          <p:cNvSpPr>
            <a:spLocks noChangeArrowheads="1"/>
          </p:cNvSpPr>
          <p:nvPr/>
        </p:nvSpPr>
        <p:spPr bwMode="auto">
          <a:xfrm rot="8514437">
            <a:off x="2643362" y="2944174"/>
            <a:ext cx="1391377" cy="3755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sp>
        <p:nvSpPr>
          <p:cNvPr id="36873" name="Rectangle 8"/>
          <p:cNvSpPr>
            <a:spLocks noChangeArrowheads="1"/>
          </p:cNvSpPr>
          <p:nvPr/>
        </p:nvSpPr>
        <p:spPr bwMode="auto">
          <a:xfrm>
            <a:off x="5223276" y="3853396"/>
            <a:ext cx="2777724" cy="228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sp>
        <p:nvSpPr>
          <p:cNvPr id="36874" name="Rectangle 9"/>
          <p:cNvSpPr>
            <a:spLocks noChangeArrowheads="1"/>
          </p:cNvSpPr>
          <p:nvPr/>
        </p:nvSpPr>
        <p:spPr bwMode="auto">
          <a:xfrm>
            <a:off x="5570282" y="3787116"/>
            <a:ext cx="2430718" cy="221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sp>
        <p:nvSpPr>
          <p:cNvPr id="36875" name="Rectangle 10"/>
          <p:cNvSpPr>
            <a:spLocks noChangeArrowheads="1"/>
          </p:cNvSpPr>
          <p:nvPr/>
        </p:nvSpPr>
        <p:spPr bwMode="auto">
          <a:xfrm>
            <a:off x="5362414" y="1373853"/>
            <a:ext cx="1039342" cy="870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grpSp>
        <p:nvGrpSpPr>
          <p:cNvPr id="5" name="Group 4"/>
          <p:cNvGrpSpPr/>
          <p:nvPr/>
        </p:nvGrpSpPr>
        <p:grpSpPr>
          <a:xfrm>
            <a:off x="5570537" y="1432268"/>
            <a:ext cx="957200" cy="548932"/>
            <a:chOff x="5102853" y="1300775"/>
            <a:chExt cx="957200" cy="548932"/>
          </a:xfrm>
        </p:grpSpPr>
        <p:sp>
          <p:nvSpPr>
            <p:cNvPr id="36878" name="Text Box 15"/>
            <p:cNvSpPr txBox="1">
              <a:spLocks noChangeArrowheads="1"/>
            </p:cNvSpPr>
            <p:nvPr/>
          </p:nvSpPr>
          <p:spPr bwMode="auto">
            <a:xfrm>
              <a:off x="5134704" y="1300775"/>
              <a:ext cx="925349" cy="54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b="1" dirty="0">
                  <a:latin typeface="Times New Roman" pitchFamily="18" charset="0"/>
                </a:rPr>
                <a:t>RE-GAL4</a:t>
              </a:r>
            </a:p>
            <a:p>
              <a:pPr eaLnBrk="1" hangingPunct="1">
                <a:spcBef>
                  <a:spcPct val="50000"/>
                </a:spcBef>
              </a:pPr>
              <a:r>
                <a:rPr lang="en-US" sz="1200" b="1" dirty="0">
                  <a:latin typeface="Times New Roman" pitchFamily="18" charset="0"/>
                </a:rPr>
                <a:t>RE-GAL4</a:t>
              </a:r>
            </a:p>
          </p:txBody>
        </p:sp>
        <p:sp>
          <p:nvSpPr>
            <p:cNvPr id="36879" name="Line 16"/>
            <p:cNvSpPr>
              <a:spLocks noChangeShapeType="1"/>
            </p:cNvSpPr>
            <p:nvPr/>
          </p:nvSpPr>
          <p:spPr bwMode="auto">
            <a:xfrm>
              <a:off x="5102853" y="1589687"/>
              <a:ext cx="9052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6868" name="Text Box 23"/>
          <p:cNvSpPr txBox="1">
            <a:spLocks noChangeArrowheads="1"/>
          </p:cNvSpPr>
          <p:nvPr/>
        </p:nvSpPr>
        <p:spPr bwMode="auto">
          <a:xfrm>
            <a:off x="5522431" y="5622925"/>
            <a:ext cx="228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000" b="1" dirty="0">
                <a:latin typeface="Arial" charset="0"/>
              </a:rPr>
              <a:t>Modified from Duffy JB, 2002</a:t>
            </a:r>
          </a:p>
        </p:txBody>
      </p:sp>
      <p:sp>
        <p:nvSpPr>
          <p:cNvPr id="15" name="Rectangle 14"/>
          <p:cNvSpPr/>
          <p:nvPr/>
        </p:nvSpPr>
        <p:spPr>
          <a:xfrm>
            <a:off x="5875337" y="27432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7"/>
          <p:cNvSpPr>
            <a:spLocks noChangeArrowheads="1"/>
          </p:cNvSpPr>
          <p:nvPr/>
        </p:nvSpPr>
        <p:spPr bwMode="auto">
          <a:xfrm rot="5400000">
            <a:off x="2424912" y="3368218"/>
            <a:ext cx="848089" cy="3755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charset="0"/>
            </a:endParaRPr>
          </a:p>
        </p:txBody>
      </p:sp>
      <p:sp>
        <p:nvSpPr>
          <p:cNvPr id="3" name="Rectangle 2"/>
          <p:cNvSpPr/>
          <p:nvPr/>
        </p:nvSpPr>
        <p:spPr bwMode="auto">
          <a:xfrm>
            <a:off x="1157195" y="1309914"/>
            <a:ext cx="1518483" cy="480783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dirty="0" smtClean="0">
              <a:ln>
                <a:noFill/>
              </a:ln>
              <a:solidFill>
                <a:schemeClr val="bg1"/>
              </a:solidFill>
              <a:effectLst/>
              <a:latin typeface="Arial" charset="0"/>
              <a:ea typeface="SimSun" charset="-122"/>
            </a:endParaRPr>
          </a:p>
        </p:txBody>
      </p:sp>
      <p:grpSp>
        <p:nvGrpSpPr>
          <p:cNvPr id="21" name="Group 20"/>
          <p:cNvGrpSpPr/>
          <p:nvPr/>
        </p:nvGrpSpPr>
        <p:grpSpPr>
          <a:xfrm>
            <a:off x="1722469" y="1432268"/>
            <a:ext cx="1257268" cy="548932"/>
            <a:chOff x="838200" y="1219200"/>
            <a:chExt cx="1257268" cy="548932"/>
          </a:xfrm>
        </p:grpSpPr>
        <p:sp>
          <p:nvSpPr>
            <p:cNvPr id="22" name="Text Box 11"/>
            <p:cNvSpPr txBox="1">
              <a:spLocks noChangeArrowheads="1"/>
            </p:cNvSpPr>
            <p:nvPr/>
          </p:nvSpPr>
          <p:spPr bwMode="auto">
            <a:xfrm>
              <a:off x="913636" y="1219200"/>
              <a:ext cx="1181832" cy="54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b="1" dirty="0">
                  <a:latin typeface="Times New Roman" pitchFamily="18" charset="0"/>
                </a:rPr>
                <a:t>UAS </a:t>
              </a:r>
              <a:r>
                <a:rPr lang="en-US" sz="1200" b="1" dirty="0" smtClean="0">
                  <a:latin typeface="Times New Roman" pitchFamily="18" charset="0"/>
                </a:rPr>
                <a:t>GFP</a:t>
              </a:r>
              <a:endParaRPr lang="en-US" sz="1200" b="1" dirty="0">
                <a:latin typeface="Times New Roman" pitchFamily="18" charset="0"/>
              </a:endParaRPr>
            </a:p>
            <a:p>
              <a:pPr eaLnBrk="1" hangingPunct="1">
                <a:spcBef>
                  <a:spcPct val="50000"/>
                </a:spcBef>
              </a:pPr>
              <a:r>
                <a:rPr lang="en-US" sz="1200" b="1" dirty="0">
                  <a:latin typeface="Times New Roman" pitchFamily="18" charset="0"/>
                </a:rPr>
                <a:t>UAS </a:t>
              </a:r>
              <a:r>
                <a:rPr lang="en-US" sz="1200" b="1" dirty="0" smtClean="0">
                  <a:latin typeface="Times New Roman" pitchFamily="18" charset="0"/>
                </a:rPr>
                <a:t>GFP</a:t>
              </a:r>
              <a:endParaRPr lang="en-US" sz="1200" b="1" dirty="0">
                <a:latin typeface="Times New Roman" pitchFamily="18" charset="0"/>
              </a:endParaRPr>
            </a:p>
          </p:txBody>
        </p:sp>
        <p:sp>
          <p:nvSpPr>
            <p:cNvPr id="23" name="Line 12"/>
            <p:cNvSpPr>
              <a:spLocks noChangeShapeType="1"/>
            </p:cNvSpPr>
            <p:nvPr/>
          </p:nvSpPr>
          <p:spPr bwMode="auto">
            <a:xfrm>
              <a:off x="838200" y="1463925"/>
              <a:ext cx="9052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8" name="TextBox 2"/>
          <p:cNvSpPr txBox="1">
            <a:spLocks noChangeArrowheads="1"/>
          </p:cNvSpPr>
          <p:nvPr/>
        </p:nvSpPr>
        <p:spPr bwMode="auto">
          <a:xfrm>
            <a:off x="1524000" y="373559"/>
            <a:ext cx="6148954" cy="76944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dirty="0">
                <a:solidFill>
                  <a:srgbClr val="FFFF00"/>
                </a:solidFill>
                <a:latin typeface="+mj-lt"/>
              </a:rPr>
              <a:t>Experimental </a:t>
            </a:r>
            <a:r>
              <a:rPr lang="en-US" sz="4400" dirty="0" smtClean="0">
                <a:solidFill>
                  <a:srgbClr val="FFFF00"/>
                </a:solidFill>
                <a:latin typeface="+mj-lt"/>
              </a:rPr>
              <a:t>Paradigm</a:t>
            </a:r>
            <a:endParaRPr lang="en-US" sz="4400" dirty="0">
              <a:solidFill>
                <a:srgbClr val="FFFF00"/>
              </a:solidFill>
              <a:latin typeface="+mj-lt"/>
            </a:endParaRPr>
          </a:p>
        </p:txBody>
      </p:sp>
      <p:sp>
        <p:nvSpPr>
          <p:cNvPr id="34818" name="Line 1"/>
          <p:cNvSpPr>
            <a:spLocks noChangeShapeType="1"/>
          </p:cNvSpPr>
          <p:nvPr/>
        </p:nvSpPr>
        <p:spPr bwMode="auto">
          <a:xfrm>
            <a:off x="736600" y="3754211"/>
            <a:ext cx="1588" cy="463550"/>
          </a:xfrm>
          <a:prstGeom prst="line">
            <a:avLst/>
          </a:prstGeom>
          <a:noFill/>
          <a:ln w="936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19" name="Line 2"/>
          <p:cNvSpPr>
            <a:spLocks noChangeShapeType="1"/>
          </p:cNvSpPr>
          <p:nvPr/>
        </p:nvSpPr>
        <p:spPr bwMode="auto">
          <a:xfrm>
            <a:off x="1273175" y="3754211"/>
            <a:ext cx="1588" cy="927100"/>
          </a:xfrm>
          <a:prstGeom prst="line">
            <a:avLst/>
          </a:prstGeom>
          <a:noFill/>
          <a:ln w="936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20" name="Line 3"/>
          <p:cNvSpPr>
            <a:spLocks noChangeShapeType="1"/>
          </p:cNvSpPr>
          <p:nvPr/>
        </p:nvSpPr>
        <p:spPr bwMode="auto">
          <a:xfrm flipH="1">
            <a:off x="1271588" y="3985986"/>
            <a:ext cx="315912" cy="1588"/>
          </a:xfrm>
          <a:prstGeom prst="line">
            <a:avLst/>
          </a:prstGeom>
          <a:noFill/>
          <a:ln w="93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21" name="Line 4"/>
          <p:cNvSpPr>
            <a:spLocks noChangeShapeType="1"/>
          </p:cNvSpPr>
          <p:nvPr/>
        </p:nvSpPr>
        <p:spPr bwMode="auto">
          <a:xfrm>
            <a:off x="468313" y="3985986"/>
            <a:ext cx="268287" cy="1588"/>
          </a:xfrm>
          <a:prstGeom prst="line">
            <a:avLst/>
          </a:prstGeom>
          <a:noFill/>
          <a:ln w="93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22" name="Text Box 5"/>
          <p:cNvSpPr txBox="1">
            <a:spLocks noChangeArrowheads="1"/>
          </p:cNvSpPr>
          <p:nvPr/>
        </p:nvSpPr>
        <p:spPr bwMode="auto">
          <a:xfrm>
            <a:off x="717097" y="3810000"/>
            <a:ext cx="625475"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eaLnBrk="1" hangingPunct="1">
              <a:buSzPct val="100000"/>
            </a:pPr>
            <a:r>
              <a:rPr lang="en-US" sz="1400" dirty="0">
                <a:latin typeface="+mj-lt"/>
                <a:ea typeface="SimSun" pitchFamily="2" charset="-122"/>
              </a:rPr>
              <a:t>48hr</a:t>
            </a:r>
          </a:p>
        </p:txBody>
      </p:sp>
      <p:sp>
        <p:nvSpPr>
          <p:cNvPr id="34823" name="Text Box 6"/>
          <p:cNvSpPr txBox="1">
            <a:spLocks noChangeArrowheads="1"/>
          </p:cNvSpPr>
          <p:nvPr/>
        </p:nvSpPr>
        <p:spPr bwMode="auto">
          <a:xfrm>
            <a:off x="395288" y="1600200"/>
            <a:ext cx="3186112"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eaLnBrk="1" hangingPunct="1">
              <a:buSzPct val="100000"/>
            </a:pPr>
            <a:r>
              <a:rPr lang="en-US" sz="1400" b="1" dirty="0">
                <a:latin typeface="+mj-lt"/>
                <a:ea typeface="SimSun" pitchFamily="2" charset="-122"/>
              </a:rPr>
              <a:t>Cross UAS-NICD flies to GAL4 flies</a:t>
            </a:r>
          </a:p>
        </p:txBody>
      </p:sp>
      <p:sp>
        <p:nvSpPr>
          <p:cNvPr id="34826" name="Line 9"/>
          <p:cNvSpPr>
            <a:spLocks noChangeShapeType="1"/>
          </p:cNvSpPr>
          <p:nvPr/>
        </p:nvSpPr>
        <p:spPr bwMode="auto">
          <a:xfrm>
            <a:off x="738188" y="1890487"/>
            <a:ext cx="0" cy="1516062"/>
          </a:xfrm>
          <a:prstGeom prst="line">
            <a:avLst/>
          </a:prstGeom>
          <a:noFill/>
          <a:ln w="381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27" name="Text Box 10"/>
          <p:cNvSpPr txBox="1">
            <a:spLocks noChangeArrowheads="1"/>
          </p:cNvSpPr>
          <p:nvPr/>
        </p:nvSpPr>
        <p:spPr bwMode="auto">
          <a:xfrm>
            <a:off x="533400" y="3406549"/>
            <a:ext cx="739775" cy="398462"/>
          </a:xfrm>
          <a:prstGeom prst="rect">
            <a:avLst/>
          </a:prstGeom>
          <a:solidFill>
            <a:srgbClr val="00FF00"/>
          </a:solidFill>
          <a:ln w="255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eaLnBrk="1" hangingPunct="1">
              <a:buSzPct val="100000"/>
            </a:pPr>
            <a:r>
              <a:rPr lang="en-US" sz="1000" b="1" dirty="0">
                <a:solidFill>
                  <a:schemeClr val="bg1"/>
                </a:solidFill>
                <a:latin typeface="+mj-lt"/>
                <a:ea typeface="SimSun" pitchFamily="2" charset="-122"/>
              </a:rPr>
              <a:t>21% oxygen</a:t>
            </a:r>
          </a:p>
        </p:txBody>
      </p:sp>
      <p:sp>
        <p:nvSpPr>
          <p:cNvPr id="34828" name="Text Box 11"/>
          <p:cNvSpPr txBox="1">
            <a:spLocks noChangeArrowheads="1"/>
          </p:cNvSpPr>
          <p:nvPr/>
        </p:nvSpPr>
        <p:spPr bwMode="auto">
          <a:xfrm>
            <a:off x="1273175" y="3406549"/>
            <a:ext cx="7337425" cy="398462"/>
          </a:xfrm>
          <a:prstGeom prst="rect">
            <a:avLst/>
          </a:prstGeom>
          <a:solidFill>
            <a:srgbClr val="FF0000"/>
          </a:solidFill>
          <a:ln w="2556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buSzPct val="100000"/>
            </a:pPr>
            <a:r>
              <a:rPr lang="en-US" sz="2000" b="1" dirty="0">
                <a:latin typeface="+mj-lt"/>
                <a:ea typeface="SimSun" pitchFamily="2" charset="-122"/>
              </a:rPr>
              <a:t>5% oxygen</a:t>
            </a:r>
          </a:p>
        </p:txBody>
      </p:sp>
      <p:sp>
        <p:nvSpPr>
          <p:cNvPr id="34829" name="Line 12"/>
          <p:cNvSpPr>
            <a:spLocks noChangeShapeType="1"/>
          </p:cNvSpPr>
          <p:nvPr/>
        </p:nvSpPr>
        <p:spPr bwMode="auto">
          <a:xfrm>
            <a:off x="1271588" y="2711224"/>
            <a:ext cx="3175" cy="695325"/>
          </a:xfrm>
          <a:prstGeom prst="line">
            <a:avLst/>
          </a:prstGeom>
          <a:noFill/>
          <a:ln w="381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30" name="Line 13"/>
          <p:cNvSpPr>
            <a:spLocks noChangeShapeType="1"/>
          </p:cNvSpPr>
          <p:nvPr/>
        </p:nvSpPr>
        <p:spPr bwMode="auto">
          <a:xfrm>
            <a:off x="3766229" y="4565423"/>
            <a:ext cx="1258888" cy="1587"/>
          </a:xfrm>
          <a:prstGeom prst="line">
            <a:avLst/>
          </a:prstGeom>
          <a:noFill/>
          <a:ln w="93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32" name="Line 15"/>
          <p:cNvSpPr>
            <a:spLocks noChangeShapeType="1"/>
          </p:cNvSpPr>
          <p:nvPr/>
        </p:nvSpPr>
        <p:spPr bwMode="auto">
          <a:xfrm flipH="1">
            <a:off x="1271588" y="4565424"/>
            <a:ext cx="985837" cy="1587"/>
          </a:xfrm>
          <a:prstGeom prst="line">
            <a:avLst/>
          </a:prstGeom>
          <a:noFill/>
          <a:ln w="93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33" name="Text Box 16"/>
          <p:cNvSpPr txBox="1">
            <a:spLocks noChangeArrowheads="1"/>
          </p:cNvSpPr>
          <p:nvPr/>
        </p:nvSpPr>
        <p:spPr bwMode="auto">
          <a:xfrm>
            <a:off x="1495425" y="4392386"/>
            <a:ext cx="29940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buSzPct val="100000"/>
            </a:pPr>
            <a:r>
              <a:rPr lang="en-US" dirty="0">
                <a:latin typeface="+mj-lt"/>
                <a:ea typeface="SimSun" pitchFamily="2" charset="-122"/>
              </a:rPr>
              <a:t>3 to 4 weeks</a:t>
            </a:r>
          </a:p>
        </p:txBody>
      </p:sp>
      <p:sp>
        <p:nvSpPr>
          <p:cNvPr id="34834" name="Line 17"/>
          <p:cNvSpPr>
            <a:spLocks noChangeShapeType="1"/>
          </p:cNvSpPr>
          <p:nvPr/>
        </p:nvSpPr>
        <p:spPr bwMode="auto">
          <a:xfrm>
            <a:off x="729344" y="1890486"/>
            <a:ext cx="1528081" cy="19277"/>
          </a:xfrm>
          <a:prstGeom prst="line">
            <a:avLst/>
          </a:prstGeom>
          <a:noFill/>
          <a:ln w="3816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35" name="Line 18"/>
          <p:cNvSpPr>
            <a:spLocks noChangeShapeType="1"/>
          </p:cNvSpPr>
          <p:nvPr/>
        </p:nvSpPr>
        <p:spPr bwMode="auto">
          <a:xfrm>
            <a:off x="1262742" y="2705555"/>
            <a:ext cx="2503487" cy="1587"/>
          </a:xfrm>
          <a:prstGeom prst="line">
            <a:avLst/>
          </a:prstGeom>
          <a:noFill/>
          <a:ln w="3816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34853" name="AutoShape 36"/>
          <p:cNvSpPr>
            <a:spLocks/>
          </p:cNvSpPr>
          <p:nvPr/>
        </p:nvSpPr>
        <p:spPr bwMode="auto">
          <a:xfrm rot="5400000">
            <a:off x="2401888" y="2996974"/>
            <a:ext cx="914400" cy="4343400"/>
          </a:xfrm>
          <a:prstGeom prst="rightBrace">
            <a:avLst>
              <a:gd name="adj1" fmla="val 8334"/>
              <a:gd name="adj2" fmla="val 50000"/>
            </a:avLst>
          </a:prstGeom>
          <a:noFill/>
          <a:ln w="1908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defTabSz="457200">
              <a:buClr>
                <a:srgbClr val="000000"/>
              </a:buClr>
              <a:buSzPct val="100000"/>
              <a:buFont typeface="Times New Roman" pitchFamily="18" charset="0"/>
              <a:buNone/>
            </a:pPr>
            <a:endParaRPr lang="en-US" sz="2000" dirty="0">
              <a:latin typeface="+mj-lt"/>
            </a:endParaRPr>
          </a:p>
        </p:txBody>
      </p:sp>
      <p:sp>
        <p:nvSpPr>
          <p:cNvPr id="34854" name="Text Box 37"/>
          <p:cNvSpPr txBox="1">
            <a:spLocks noChangeArrowheads="1"/>
          </p:cNvSpPr>
          <p:nvPr/>
        </p:nvSpPr>
        <p:spPr bwMode="auto">
          <a:xfrm>
            <a:off x="1447800" y="5700486"/>
            <a:ext cx="30480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buSzPct val="100000"/>
            </a:pPr>
            <a:r>
              <a:rPr lang="en-US" sz="2800" b="1" dirty="0">
                <a:solidFill>
                  <a:srgbClr val="FFFF00"/>
                </a:solidFill>
                <a:latin typeface="+mj-lt"/>
                <a:ea typeface="SimSun" pitchFamily="2" charset="-122"/>
              </a:rPr>
              <a:t>Eclosion Rate</a:t>
            </a:r>
          </a:p>
        </p:txBody>
      </p:sp>
      <p:sp>
        <p:nvSpPr>
          <p:cNvPr id="2" name="TextBox 1"/>
          <p:cNvSpPr txBox="1"/>
          <p:nvPr/>
        </p:nvSpPr>
        <p:spPr>
          <a:xfrm>
            <a:off x="1251856" y="2003179"/>
            <a:ext cx="3853544" cy="954107"/>
          </a:xfrm>
          <a:prstGeom prst="rect">
            <a:avLst/>
          </a:prstGeom>
          <a:noFill/>
        </p:spPr>
        <p:txBody>
          <a:bodyPr wrap="square" rtlCol="0">
            <a:spAutoFit/>
          </a:bodyPr>
          <a:lstStyle/>
          <a:p>
            <a:r>
              <a:rPr lang="en-US" sz="1400" b="1" dirty="0">
                <a:latin typeface="+mj-lt"/>
                <a:ea typeface="SimSun" pitchFamily="2" charset="-122"/>
              </a:rPr>
              <a:t>Allow 48hrs for egg laying in 21% oxygen followed by 3 to 4 weeks development in 5% oxygen</a:t>
            </a:r>
          </a:p>
          <a:p>
            <a:endParaRPr lang="en-US" sz="1400" dirty="0">
              <a:latin typeface="+mj-lt"/>
            </a:endParaRPr>
          </a:p>
        </p:txBody>
      </p:sp>
      <p:grpSp>
        <p:nvGrpSpPr>
          <p:cNvPr id="5" name="Group 4"/>
          <p:cNvGrpSpPr/>
          <p:nvPr/>
        </p:nvGrpSpPr>
        <p:grpSpPr>
          <a:xfrm>
            <a:off x="4876800" y="2218622"/>
            <a:ext cx="4267200" cy="4300266"/>
            <a:chOff x="4876800" y="2218622"/>
            <a:chExt cx="4267200" cy="4300266"/>
          </a:xfrm>
        </p:grpSpPr>
        <p:sp>
          <p:nvSpPr>
            <p:cNvPr id="6183" name="Text Box 39"/>
            <p:cNvSpPr txBox="1">
              <a:spLocks noChangeArrowheads="1"/>
            </p:cNvSpPr>
            <p:nvPr/>
          </p:nvSpPr>
          <p:spPr bwMode="auto">
            <a:xfrm>
              <a:off x="4876800" y="5562600"/>
              <a:ext cx="42672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buSzPct val="100000"/>
              </a:pPr>
              <a:r>
                <a:rPr lang="en-US" sz="2800" b="1" dirty="0">
                  <a:solidFill>
                    <a:srgbClr val="FFFF00"/>
                  </a:solidFill>
                  <a:latin typeface="+mj-lt"/>
                  <a:ea typeface="SimSun" pitchFamily="2" charset="-122"/>
                </a:rPr>
                <a:t>Adult Post-Eclosion Survival</a:t>
              </a:r>
            </a:p>
          </p:txBody>
        </p:sp>
        <p:sp>
          <p:nvSpPr>
            <p:cNvPr id="6158" name="Line 14"/>
            <p:cNvSpPr>
              <a:spLocks noChangeShapeType="1"/>
            </p:cNvSpPr>
            <p:nvPr/>
          </p:nvSpPr>
          <p:spPr bwMode="auto">
            <a:xfrm>
              <a:off x="5039631" y="3870098"/>
              <a:ext cx="0" cy="890588"/>
            </a:xfrm>
            <a:prstGeom prst="line">
              <a:avLst/>
            </a:prstGeom>
            <a:noFill/>
            <a:ln w="936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6163" name="Line 19"/>
            <p:cNvSpPr>
              <a:spLocks noChangeShapeType="1"/>
            </p:cNvSpPr>
            <p:nvPr/>
          </p:nvSpPr>
          <p:spPr bwMode="auto">
            <a:xfrm>
              <a:off x="5057775" y="2730274"/>
              <a:ext cx="3629025" cy="0"/>
            </a:xfrm>
            <a:prstGeom prst="line">
              <a:avLst/>
            </a:prstGeom>
            <a:noFill/>
            <a:ln w="3816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6164" name="Line 20"/>
            <p:cNvSpPr>
              <a:spLocks noChangeShapeType="1"/>
            </p:cNvSpPr>
            <p:nvPr/>
          </p:nvSpPr>
          <p:spPr bwMode="auto">
            <a:xfrm>
              <a:off x="5027612" y="2711224"/>
              <a:ext cx="1588" cy="695325"/>
            </a:xfrm>
            <a:prstGeom prst="line">
              <a:avLst/>
            </a:prstGeom>
            <a:noFill/>
            <a:ln w="3816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j-lt"/>
              </a:endParaRPr>
            </a:p>
          </p:txBody>
        </p:sp>
        <p:sp>
          <p:nvSpPr>
            <p:cNvPr id="6182" name="AutoShape 38"/>
            <p:cNvSpPr>
              <a:spLocks/>
            </p:cNvSpPr>
            <p:nvPr/>
          </p:nvSpPr>
          <p:spPr bwMode="auto">
            <a:xfrm rot="5400000">
              <a:off x="6592888" y="3225574"/>
              <a:ext cx="762000" cy="3886200"/>
            </a:xfrm>
            <a:prstGeom prst="rightBrace">
              <a:avLst>
                <a:gd name="adj1" fmla="val 8335"/>
                <a:gd name="adj2" fmla="val 50000"/>
              </a:avLst>
            </a:prstGeom>
            <a:noFill/>
            <a:ln w="1908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defTabSz="457200">
                <a:buClr>
                  <a:srgbClr val="000000"/>
                </a:buClr>
                <a:buSzPct val="100000"/>
                <a:buFont typeface="Times New Roman" pitchFamily="18" charset="0"/>
                <a:buNone/>
              </a:pPr>
              <a:endParaRPr lang="en-US" sz="2000" dirty="0">
                <a:latin typeface="+mj-lt"/>
              </a:endParaRPr>
            </a:p>
          </p:txBody>
        </p:sp>
        <p:sp>
          <p:nvSpPr>
            <p:cNvPr id="3" name="TextBox 2"/>
            <p:cNvSpPr txBox="1"/>
            <p:nvPr/>
          </p:nvSpPr>
          <p:spPr>
            <a:xfrm>
              <a:off x="4953000" y="2218622"/>
              <a:ext cx="3124200" cy="738664"/>
            </a:xfrm>
            <a:prstGeom prst="rect">
              <a:avLst/>
            </a:prstGeom>
            <a:noFill/>
          </p:spPr>
          <p:txBody>
            <a:bodyPr wrap="square" rtlCol="0">
              <a:spAutoFit/>
            </a:bodyPr>
            <a:lstStyle/>
            <a:p>
              <a:r>
                <a:rPr lang="en-US" sz="1400" b="1" dirty="0">
                  <a:ea typeface="SimSun" pitchFamily="2" charset="-122"/>
                </a:rPr>
                <a:t>Count the number of live adult flies every day until all flies are dead </a:t>
              </a:r>
            </a:p>
            <a:p>
              <a:endParaRPr lang="en-US" sz="14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
            <a:ext cx="7086600" cy="1446550"/>
          </a:xfrm>
          <a:prstGeom prst="rect">
            <a:avLst/>
          </a:prstGeom>
          <a:noFill/>
        </p:spPr>
        <p:txBody>
          <a:bodyPr wrap="square" rtlCol="0">
            <a:spAutoFit/>
          </a:bodyPr>
          <a:lstStyle/>
          <a:p>
            <a:pPr algn="ctr"/>
            <a:r>
              <a:rPr lang="en-US" sz="4400" dirty="0" smtClean="0">
                <a:solidFill>
                  <a:srgbClr val="FFFF00"/>
                </a:solidFill>
              </a:rPr>
              <a:t>Where and When are These GAL4 Drivers Expressed?</a:t>
            </a:r>
            <a:endParaRPr lang="en-US" sz="4400" dirty="0">
              <a:solidFill>
                <a:srgbClr val="FFFF0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00246" y="3503467"/>
            <a:ext cx="4032738" cy="203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V="1">
            <a:off x="7162800" y="5039932"/>
            <a:ext cx="381000" cy="827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387862" y="3202464"/>
            <a:ext cx="222738" cy="14457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916616" y="3202464"/>
            <a:ext cx="351691" cy="11409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24522" y="2336688"/>
            <a:ext cx="4061778" cy="4193066"/>
            <a:chOff x="624522" y="2336688"/>
            <a:chExt cx="4061778" cy="4193066"/>
          </a:xfrm>
        </p:grpSpPr>
        <p:grpSp>
          <p:nvGrpSpPr>
            <p:cNvPr id="11" name="Group 10"/>
            <p:cNvGrpSpPr/>
            <p:nvPr/>
          </p:nvGrpSpPr>
          <p:grpSpPr>
            <a:xfrm>
              <a:off x="624522" y="2420938"/>
              <a:ext cx="3814311" cy="3922136"/>
              <a:chOff x="-95862" y="1184978"/>
              <a:chExt cx="5445605" cy="5053522"/>
            </a:xfrm>
          </p:grpSpPr>
          <p:pic>
            <p:nvPicPr>
              <p:cNvPr id="12" name="Picture 5" descr="life_cy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62" y="1184978"/>
                <a:ext cx="5445605" cy="505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6"/>
              <p:cNvSpPr>
                <a:spLocks noChangeShapeType="1"/>
              </p:cNvSpPr>
              <p:nvPr/>
            </p:nvSpPr>
            <p:spPr bwMode="auto">
              <a:xfrm flipH="1">
                <a:off x="4148581" y="3123332"/>
                <a:ext cx="609600" cy="6858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Line 7"/>
              <p:cNvSpPr>
                <a:spLocks noChangeShapeType="1"/>
              </p:cNvSpPr>
              <p:nvPr/>
            </p:nvSpPr>
            <p:spPr bwMode="auto">
              <a:xfrm flipH="1">
                <a:off x="978385" y="2572223"/>
                <a:ext cx="838199" cy="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 name="Line 8"/>
              <p:cNvSpPr>
                <a:spLocks noChangeShapeType="1"/>
              </p:cNvSpPr>
              <p:nvPr/>
            </p:nvSpPr>
            <p:spPr bwMode="auto">
              <a:xfrm>
                <a:off x="4125129" y="3302977"/>
                <a:ext cx="762000" cy="4572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 name="Line 9"/>
              <p:cNvSpPr>
                <a:spLocks noChangeShapeType="1"/>
              </p:cNvSpPr>
              <p:nvPr/>
            </p:nvSpPr>
            <p:spPr bwMode="auto">
              <a:xfrm>
                <a:off x="1215761" y="2268403"/>
                <a:ext cx="457199" cy="7620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cxnSp>
          <p:nvCxnSpPr>
            <p:cNvPr id="25" name="Straight Arrow Connector 24"/>
            <p:cNvCxnSpPr/>
            <p:nvPr/>
          </p:nvCxnSpPr>
          <p:spPr>
            <a:xfrm flipH="1">
              <a:off x="2262894" y="2336688"/>
              <a:ext cx="914400" cy="4530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71900" y="3330972"/>
              <a:ext cx="914400" cy="4530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207644" y="5920154"/>
              <a:ext cx="609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9177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3390056"/>
              </p:ext>
            </p:extLst>
          </p:nvPr>
        </p:nvGraphicFramePr>
        <p:xfrm>
          <a:off x="321129" y="762000"/>
          <a:ext cx="8534400" cy="6027928"/>
        </p:xfrm>
        <a:graphic>
          <a:graphicData uri="http://schemas.openxmlformats.org/drawingml/2006/table">
            <a:tbl>
              <a:tblPr firstRow="1" firstCol="1" bandRow="1">
                <a:tableStyleId>{5C22544A-7EE6-4342-B048-85BDC9FD1C3A}</a:tableStyleId>
              </a:tblPr>
              <a:tblGrid>
                <a:gridCol w="6553199"/>
                <a:gridCol w="990600"/>
                <a:gridCol w="990601"/>
              </a:tblGrid>
              <a:tr h="578305">
                <a:tc>
                  <a:txBody>
                    <a:bodyPr/>
                    <a:lstStyle/>
                    <a:p>
                      <a:pPr marL="0" marR="0" algn="ctr">
                        <a:lnSpc>
                          <a:spcPct val="115000"/>
                        </a:lnSpc>
                        <a:spcBef>
                          <a:spcPts val="0"/>
                        </a:spcBef>
                        <a:spcAft>
                          <a:spcPts val="0"/>
                        </a:spcAft>
                      </a:pPr>
                      <a:r>
                        <a:rPr lang="en-US" sz="1600" dirty="0">
                          <a:effectLst/>
                          <a:latin typeface="Calibri" pitchFamily="34" charset="0"/>
                          <a:cs typeface="Calibri" pitchFamily="34" charset="0"/>
                        </a:rPr>
                        <a:t>Expression Pattern</a:t>
                      </a:r>
                      <a:endParaRPr lang="en-US" sz="16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Percent Eclosed in 5% Oxygen</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Adult</a:t>
                      </a:r>
                    </a:p>
                    <a:p>
                      <a:pPr marL="0" marR="0" algn="ctr">
                        <a:lnSpc>
                          <a:spcPct val="115000"/>
                        </a:lnSpc>
                        <a:spcBef>
                          <a:spcPts val="0"/>
                        </a:spcBef>
                        <a:spcAft>
                          <a:spcPts val="0"/>
                        </a:spcAft>
                      </a:pPr>
                      <a:r>
                        <a:rPr lang="en-US" sz="1100" dirty="0">
                          <a:effectLst/>
                          <a:latin typeface="Calibri" pitchFamily="34" charset="0"/>
                          <a:cs typeface="Calibri" pitchFamily="34" charset="0"/>
                        </a:rPr>
                        <a:t>Survival Post-</a:t>
                      </a:r>
                    </a:p>
                    <a:p>
                      <a:pPr marL="0" marR="0" algn="ctr">
                        <a:lnSpc>
                          <a:spcPct val="115000"/>
                        </a:lnSpc>
                        <a:spcBef>
                          <a:spcPts val="0"/>
                        </a:spcBef>
                        <a:spcAft>
                          <a:spcPts val="0"/>
                        </a:spcAft>
                      </a:pPr>
                      <a:r>
                        <a:rPr lang="en-US" sz="1100" dirty="0">
                          <a:effectLst/>
                          <a:latin typeface="Calibri" pitchFamily="34" charset="0"/>
                          <a:cs typeface="Calibri" pitchFamily="34" charset="0"/>
                        </a:rPr>
                        <a:t>Eclosion</a:t>
                      </a:r>
                      <a:endParaRPr lang="en-US" sz="1100" dirty="0">
                        <a:effectLst/>
                        <a:latin typeface="Calibri" pitchFamily="34" charset="0"/>
                        <a:ea typeface="Calibri"/>
                        <a:cs typeface="Calibri" pitchFamily="34" charset="0"/>
                      </a:endParaRPr>
                    </a:p>
                  </a:txBody>
                  <a:tcPr marL="40145" marR="40145" marT="0" marB="0" anchor="ctr"/>
                </a:tc>
              </a:tr>
              <a:tr h="183694">
                <a:tc>
                  <a:txBody>
                    <a:bodyPr/>
                    <a:lstStyle/>
                    <a:p>
                      <a:pPr marL="0" marR="0">
                        <a:lnSpc>
                          <a:spcPct val="115000"/>
                        </a:lnSpc>
                        <a:spcBef>
                          <a:spcPts val="0"/>
                        </a:spcBef>
                        <a:spcAft>
                          <a:spcPts val="0"/>
                        </a:spcAft>
                      </a:pPr>
                      <a:r>
                        <a:rPr lang="en-US" sz="1100" b="1" dirty="0">
                          <a:solidFill>
                            <a:srgbClr val="FFFF00"/>
                          </a:solidFill>
                          <a:effectLst/>
                          <a:latin typeface="Calibri" pitchFamily="34" charset="0"/>
                          <a:cs typeface="Calibri" pitchFamily="34" charset="0"/>
                        </a:rPr>
                        <a:t>glial cells that produce the glutamate transporter </a:t>
                      </a:r>
                      <a:r>
                        <a:rPr lang="en-US" sz="1100" b="1" dirty="0" smtClean="0">
                          <a:solidFill>
                            <a:srgbClr val="FFFF00"/>
                          </a:solidFill>
                          <a:effectLst/>
                          <a:latin typeface="Calibri" pitchFamily="34" charset="0"/>
                          <a:cs typeface="Calibri" pitchFamily="34" charset="0"/>
                        </a:rPr>
                        <a:t>EAAT1</a:t>
                      </a:r>
                      <a:endParaRPr lang="en-US" sz="1100" b="1" dirty="0">
                        <a:solidFill>
                          <a:srgbClr val="FFFF00"/>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b="1" dirty="0">
                          <a:solidFill>
                            <a:schemeClr val="tx1"/>
                          </a:solidFill>
                          <a:effectLst/>
                          <a:latin typeface="Calibri" pitchFamily="34" charset="0"/>
                          <a:cs typeface="Calibri" pitchFamily="34" charset="0"/>
                        </a:rPr>
                        <a:t>95</a:t>
                      </a:r>
                      <a:endParaRPr lang="en-US" sz="1100" b="1" dirty="0">
                        <a:solidFill>
                          <a:schemeClr val="tx1"/>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b="1" dirty="0">
                          <a:solidFill>
                            <a:schemeClr val="tx1"/>
                          </a:solidFill>
                          <a:effectLst/>
                          <a:latin typeface="Calibri" pitchFamily="34" charset="0"/>
                          <a:cs typeface="Calibri" pitchFamily="34" charset="0"/>
                        </a:rPr>
                        <a:t>excellent</a:t>
                      </a:r>
                      <a:endParaRPr lang="en-US" sz="1100" b="1" dirty="0">
                        <a:solidFill>
                          <a:schemeClr val="tx1"/>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b="1" dirty="0">
                          <a:solidFill>
                            <a:srgbClr val="FFFF00"/>
                          </a:solidFill>
                          <a:effectLst/>
                          <a:latin typeface="Calibri" pitchFamily="34" charset="0"/>
                          <a:cs typeface="Calibri" pitchFamily="34" charset="0"/>
                        </a:rPr>
                        <a:t>glia (embryonic stage 16 to adult) and </a:t>
                      </a:r>
                      <a:r>
                        <a:rPr lang="en-US" sz="1100" b="1" dirty="0" smtClean="0">
                          <a:solidFill>
                            <a:srgbClr val="FFFF00"/>
                          </a:solidFill>
                          <a:effectLst/>
                          <a:latin typeface="Calibri" pitchFamily="34" charset="0"/>
                          <a:cs typeface="Calibri" pitchFamily="34" charset="0"/>
                        </a:rPr>
                        <a:t>cardia</a:t>
                      </a:r>
                      <a:endParaRPr lang="en-US" sz="1100" b="1" dirty="0">
                        <a:solidFill>
                          <a:srgbClr val="FFFF00"/>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b="1" dirty="0">
                          <a:solidFill>
                            <a:schemeClr val="tx1"/>
                          </a:solidFill>
                          <a:effectLst/>
                          <a:latin typeface="Calibri" pitchFamily="34" charset="0"/>
                          <a:cs typeface="Calibri" pitchFamily="34" charset="0"/>
                        </a:rPr>
                        <a:t>92</a:t>
                      </a:r>
                      <a:endParaRPr lang="en-US" sz="1100" b="1" dirty="0">
                        <a:solidFill>
                          <a:schemeClr val="tx1"/>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b="1" dirty="0">
                          <a:solidFill>
                            <a:schemeClr val="tx1"/>
                          </a:solidFill>
                          <a:effectLst/>
                          <a:latin typeface="Calibri" pitchFamily="34" charset="0"/>
                          <a:cs typeface="Calibri" pitchFamily="34" charset="0"/>
                        </a:rPr>
                        <a:t>excellent</a:t>
                      </a:r>
                      <a:endParaRPr lang="en-US" sz="1100" b="1" dirty="0">
                        <a:solidFill>
                          <a:schemeClr val="tx1"/>
                        </a:solidFill>
                        <a:effectLst/>
                        <a:latin typeface="Calibri" pitchFamily="34" charset="0"/>
                        <a:ea typeface="Calibri"/>
                        <a:cs typeface="Calibri" pitchFamily="34" charset="0"/>
                      </a:endParaRPr>
                    </a:p>
                  </a:txBody>
                  <a:tcPr marL="40145" marR="40145" marT="0" marB="0" anchor="ctr"/>
                </a:tc>
              </a:tr>
              <a:tr h="17271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eclosion hormone-expressing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94</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good</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2331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nervous system</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91</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good</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RP2, aCC, and pCC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90</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good</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41350">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ventrolateral neurons of the brain and a small number of cells in the CNS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82</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good</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43891">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EcR-A-expressing neurons destined for apoptosis at metamorphosis, also in imaginal discs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25</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good</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43890">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antennal olfactory receptors neurons and processing centers in CNS, also imaginal precursors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74</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fair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embryonic peritracheal cells and pericardial cells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69</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fair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23317">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nervous system</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62</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fair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U/CQ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58</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fair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mushroom bodies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55</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fair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78308">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multiple dendritic neurons oenocytes and chordotonal organs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49</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fair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salivary gland</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69</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amnioserosa and salivary glands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53</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3982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primarily in mushroom body</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29</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86943">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atonal pattern in brain external sensory organ precursor cells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26</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52400">
                <a:tc>
                  <a:txBody>
                    <a:bodyPr/>
                    <a:lstStyle/>
                    <a:p>
                      <a:pPr marL="0" marR="0">
                        <a:lnSpc>
                          <a:spcPct val="115000"/>
                        </a:lnSpc>
                        <a:spcBef>
                          <a:spcPts val="0"/>
                        </a:spcBef>
                        <a:spcAft>
                          <a:spcPts val="0"/>
                        </a:spcAft>
                        <a:tabLst>
                          <a:tab pos="3768725" algn="l"/>
                        </a:tabLst>
                      </a:pPr>
                      <a:r>
                        <a:rPr lang="en-US" sz="1100" dirty="0">
                          <a:effectLst/>
                          <a:latin typeface="Calibri" pitchFamily="34" charset="0"/>
                          <a:cs typeface="Calibri" pitchFamily="34" charset="0"/>
                        </a:rPr>
                        <a:t>third instar fat body</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22</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embryonic midline glial cells and MP1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14</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giant descending neuron circuit</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12</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adult brain muscles and cardia</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5</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431377">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brain strong expression in the alpha and beta lobes of the mushroom body weaker expression in alpha', beta', and gamma lobes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6</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a:solidFill>
                            <a:schemeClr val="bg1">
                              <a:lumMod val="50000"/>
                            </a:schemeClr>
                          </a:solidFill>
                          <a:effectLst/>
                          <a:latin typeface="Calibri" pitchFamily="34" charset="0"/>
                          <a:cs typeface="Calibri" pitchFamily="34" charset="0"/>
                        </a:rPr>
                        <a:t>poor</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80509">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larval epidermis and in brain cells starting at the mid-third instar transition</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0</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NA</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68656">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motor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0</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NA</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98543">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dopaminergic and serotonergic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0</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NA</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81482">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pattern of the da gene</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0</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NA</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r h="152400">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dopaminergic and serotonergic neurons</a:t>
                      </a:r>
                      <a:endParaRPr lang="en-US" sz="1100" dirty="0">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0</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c>
                  <a:txBody>
                    <a:bodyPr/>
                    <a:lstStyle/>
                    <a:p>
                      <a:pPr marL="0" marR="0" algn="ctr">
                        <a:lnSpc>
                          <a:spcPct val="115000"/>
                        </a:lnSpc>
                        <a:spcBef>
                          <a:spcPts val="0"/>
                        </a:spcBef>
                        <a:spcAft>
                          <a:spcPts val="0"/>
                        </a:spcAft>
                      </a:pPr>
                      <a:r>
                        <a:rPr lang="en-US" sz="1100" dirty="0" smtClean="0">
                          <a:solidFill>
                            <a:schemeClr val="bg1">
                              <a:lumMod val="50000"/>
                            </a:schemeClr>
                          </a:solidFill>
                          <a:effectLst/>
                          <a:latin typeface="Calibri" pitchFamily="34" charset="0"/>
                          <a:cs typeface="Calibri" pitchFamily="34" charset="0"/>
                        </a:rPr>
                        <a:t>NA</a:t>
                      </a:r>
                      <a:endParaRPr lang="en-US" sz="1100" dirty="0">
                        <a:solidFill>
                          <a:schemeClr val="bg1">
                            <a:lumMod val="50000"/>
                          </a:schemeClr>
                        </a:solidFill>
                        <a:effectLst/>
                        <a:latin typeface="Calibri" pitchFamily="34" charset="0"/>
                        <a:ea typeface="Calibri"/>
                        <a:cs typeface="Calibri" pitchFamily="34" charset="0"/>
                      </a:endParaRPr>
                    </a:p>
                  </a:txBody>
                  <a:tcPr marL="40145" marR="40145" marT="0" marB="0" anchor="ctr"/>
                </a:tc>
              </a:tr>
            </a:tbl>
          </a:graphicData>
        </a:graphic>
      </p:graphicFrame>
      <p:sp>
        <p:nvSpPr>
          <p:cNvPr id="38008" name="TextBox 3"/>
          <p:cNvSpPr txBox="1">
            <a:spLocks noChangeArrowheads="1"/>
          </p:cNvSpPr>
          <p:nvPr/>
        </p:nvSpPr>
        <p:spPr bwMode="auto">
          <a:xfrm>
            <a:off x="152400" y="762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dirty="0" smtClean="0">
                <a:solidFill>
                  <a:srgbClr val="FFFF00"/>
                </a:solidFill>
                <a:cs typeface="Calibri" pitchFamily="34" charset="0"/>
              </a:rPr>
              <a:t>GAL4 Drivers Screened</a:t>
            </a:r>
            <a:endParaRPr lang="en-US" sz="4400" dirty="0">
              <a:solidFill>
                <a:srgbClr val="FFFF00"/>
              </a:solidFill>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905000"/>
            <a:ext cx="4724400" cy="4054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5" name="TextBox 10"/>
          <p:cNvSpPr txBox="1">
            <a:spLocks noChangeArrowheads="1"/>
          </p:cNvSpPr>
          <p:nvPr/>
        </p:nvSpPr>
        <p:spPr bwMode="auto">
          <a:xfrm>
            <a:off x="835025" y="304800"/>
            <a:ext cx="75469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smtClean="0">
                <a:solidFill>
                  <a:srgbClr val="FFFF00"/>
                </a:solidFill>
              </a:rPr>
              <a:t>Eclosion Rate for</a:t>
            </a:r>
          </a:p>
          <a:p>
            <a:pPr algn="ctr"/>
            <a:r>
              <a:rPr lang="en-US" sz="4400" dirty="0" smtClean="0">
                <a:solidFill>
                  <a:srgbClr val="FFFF00"/>
                </a:solidFill>
              </a:rPr>
              <a:t>Eaat1&gt;NICD and 17A&gt;NICD</a:t>
            </a:r>
            <a:endParaRPr lang="en-US" sz="4400" dirty="0">
              <a:solidFill>
                <a:srgbClr val="FFFF00"/>
              </a:solidFill>
            </a:endParaRPr>
          </a:p>
        </p:txBody>
      </p:sp>
      <p:pic>
        <p:nvPicPr>
          <p:cNvPr id="389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5610"/>
          <a:stretch>
            <a:fillRect/>
          </a:stretch>
        </p:blipFill>
        <p:spPr bwMode="auto">
          <a:xfrm>
            <a:off x="4754563" y="1905000"/>
            <a:ext cx="4364037" cy="4054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63051" y="5638800"/>
            <a:ext cx="2089749" cy="99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76200" y="76200"/>
            <a:ext cx="899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dirty="0" smtClean="0">
                <a:solidFill>
                  <a:srgbClr val="FFFF00"/>
                </a:solidFill>
              </a:rPr>
              <a:t>Adult </a:t>
            </a:r>
            <a:r>
              <a:rPr lang="en-US" sz="4400" dirty="0">
                <a:solidFill>
                  <a:srgbClr val="FFFF00"/>
                </a:solidFill>
              </a:rPr>
              <a:t>Post-Eclosion </a:t>
            </a:r>
            <a:r>
              <a:rPr lang="en-US" sz="4400" dirty="0" smtClean="0">
                <a:solidFill>
                  <a:srgbClr val="FFFF00"/>
                </a:solidFill>
              </a:rPr>
              <a:t>Survival for </a:t>
            </a:r>
          </a:p>
          <a:p>
            <a:pPr algn="ctr" eaLnBrk="1" hangingPunct="1"/>
            <a:r>
              <a:rPr lang="en-US" sz="4400" dirty="0" smtClean="0">
                <a:solidFill>
                  <a:srgbClr val="FFFF00"/>
                </a:solidFill>
              </a:rPr>
              <a:t>Eaat1&gt;NICD and 17A&gt;NICD</a:t>
            </a:r>
            <a:endParaRPr lang="en-US" sz="4400" dirty="0">
              <a:solidFill>
                <a:srgbClr val="FFFF00"/>
              </a:solidFill>
            </a:endParaRPr>
          </a:p>
        </p:txBody>
      </p:sp>
      <p:pic>
        <p:nvPicPr>
          <p:cNvPr id="3994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38800" y="5638800"/>
            <a:ext cx="2333625" cy="94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03188" y="2057401"/>
            <a:ext cx="3604847" cy="313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33400" y="1669287"/>
            <a:ext cx="4125199" cy="366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3"/>
          <p:cNvSpPr txBox="1">
            <a:spLocks noChangeArrowheads="1"/>
          </p:cNvSpPr>
          <p:nvPr/>
        </p:nvSpPr>
        <p:spPr bwMode="auto">
          <a:xfrm>
            <a:off x="685800" y="76200"/>
            <a:ext cx="7696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smtClean="0">
                <a:solidFill>
                  <a:srgbClr val="FFFF00"/>
                </a:solidFill>
              </a:rPr>
              <a:t>Eaat1&gt;NICD </a:t>
            </a:r>
            <a:r>
              <a:rPr lang="en-US" sz="4400" dirty="0">
                <a:solidFill>
                  <a:srgbClr val="FFFF00"/>
                </a:solidFill>
              </a:rPr>
              <a:t>Expression Pattern in 3</a:t>
            </a:r>
            <a:r>
              <a:rPr lang="en-US" sz="4400" baseline="30000" dirty="0">
                <a:solidFill>
                  <a:srgbClr val="FFFF00"/>
                </a:solidFill>
              </a:rPr>
              <a:t>rd</a:t>
            </a:r>
            <a:r>
              <a:rPr lang="en-US" sz="4400" dirty="0">
                <a:solidFill>
                  <a:srgbClr val="FFFF00"/>
                </a:solidFill>
              </a:rPr>
              <a:t> Instar Brains</a:t>
            </a:r>
          </a:p>
        </p:txBody>
      </p:sp>
      <p:pic>
        <p:nvPicPr>
          <p:cNvPr id="40963" name="Picture 5" descr="031909slide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325" y="1522750"/>
            <a:ext cx="4954250" cy="495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39"/>
          <p:cNvSpPr>
            <a:spLocks noChangeArrowheads="1"/>
          </p:cNvSpPr>
          <p:nvPr/>
        </p:nvSpPr>
        <p:spPr bwMode="auto">
          <a:xfrm>
            <a:off x="5943600" y="25146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075113" eaLnBrk="0" hangingPunct="0"/>
            <a:r>
              <a:rPr lang="en-US" b="1" dirty="0">
                <a:solidFill>
                  <a:srgbClr val="C00000"/>
                </a:solidFill>
              </a:rPr>
              <a:t>Red = Repo (glia)</a:t>
            </a:r>
          </a:p>
          <a:p>
            <a:pPr defTabSz="4075113" eaLnBrk="0" hangingPunct="0"/>
            <a:r>
              <a:rPr lang="en-US" b="1" dirty="0">
                <a:solidFill>
                  <a:srgbClr val="00B050"/>
                </a:solidFill>
              </a:rPr>
              <a:t>Green = NICD</a:t>
            </a:r>
          </a:p>
          <a:p>
            <a:pPr defTabSz="4075113" eaLnBrk="0" hangingPunct="0"/>
            <a:r>
              <a:rPr lang="en-US" b="1" dirty="0">
                <a:solidFill>
                  <a:srgbClr val="00B0F0"/>
                </a:solidFill>
              </a:rPr>
              <a:t>Blue = Elav (neuron)</a:t>
            </a:r>
          </a:p>
        </p:txBody>
      </p:sp>
      <p:sp>
        <p:nvSpPr>
          <p:cNvPr id="40965" name="TextBox 7"/>
          <p:cNvSpPr txBox="1">
            <a:spLocks noChangeArrowheads="1"/>
          </p:cNvSpPr>
          <p:nvPr/>
        </p:nvSpPr>
        <p:spPr bwMode="auto">
          <a:xfrm>
            <a:off x="5943600" y="41148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r>
              <a:rPr lang="en-US" b="1" dirty="0"/>
              <a:t>70% </a:t>
            </a:r>
            <a:r>
              <a:rPr lang="en-US" b="1" dirty="0">
                <a:solidFill>
                  <a:srgbClr val="33CC33"/>
                </a:solidFill>
              </a:rPr>
              <a:t>NICD</a:t>
            </a:r>
            <a:r>
              <a:rPr lang="en-US" b="1" baseline="30000" dirty="0">
                <a:solidFill>
                  <a:srgbClr val="33CC33"/>
                </a:solidFill>
              </a:rPr>
              <a:t>+</a:t>
            </a:r>
            <a:r>
              <a:rPr lang="en-US" b="1" dirty="0">
                <a:solidFill>
                  <a:srgbClr val="33CC33"/>
                </a:solidFill>
              </a:rPr>
              <a:t> </a:t>
            </a:r>
            <a:r>
              <a:rPr lang="en-US" b="1" dirty="0">
                <a:solidFill>
                  <a:srgbClr val="C00000"/>
                </a:solidFill>
              </a:rPr>
              <a:t>Repo</a:t>
            </a:r>
            <a:r>
              <a:rPr lang="en-US" b="1" baseline="30000" dirty="0">
                <a:solidFill>
                  <a:srgbClr val="C00000"/>
                </a:solidFill>
              </a:rPr>
              <a:t>+</a:t>
            </a:r>
            <a:endParaRPr lang="en-US" b="1" dirty="0">
              <a:solidFill>
                <a:srgbClr val="C00000"/>
              </a:solidFill>
            </a:endParaRPr>
          </a:p>
          <a:p>
            <a:r>
              <a:rPr lang="en-US" b="1" dirty="0">
                <a:solidFill>
                  <a:srgbClr val="C00000"/>
                </a:solidFill>
              </a:rPr>
              <a:t>  </a:t>
            </a:r>
            <a:r>
              <a:rPr lang="en-US" b="1" dirty="0"/>
              <a:t>0% </a:t>
            </a:r>
            <a:r>
              <a:rPr lang="en-US" b="1" dirty="0">
                <a:solidFill>
                  <a:srgbClr val="33CC33"/>
                </a:solidFill>
              </a:rPr>
              <a:t>NICD</a:t>
            </a:r>
            <a:r>
              <a:rPr lang="en-US" b="1" baseline="30000" dirty="0">
                <a:solidFill>
                  <a:srgbClr val="33CC33"/>
                </a:solidFill>
              </a:rPr>
              <a:t>+</a:t>
            </a:r>
            <a:r>
              <a:rPr lang="en-US" b="1" dirty="0">
                <a:solidFill>
                  <a:srgbClr val="33CC33"/>
                </a:solidFill>
              </a:rPr>
              <a:t> </a:t>
            </a:r>
            <a:r>
              <a:rPr lang="en-US" b="1" dirty="0">
                <a:solidFill>
                  <a:srgbClr val="8495DC"/>
                </a:solidFill>
              </a:rPr>
              <a:t>Elav</a:t>
            </a:r>
            <a:r>
              <a:rPr lang="en-US" b="1" baseline="30000" dirty="0">
                <a:solidFill>
                  <a:srgbClr val="8495DC"/>
                </a:solidFill>
              </a:rPr>
              <a:t>+</a:t>
            </a:r>
            <a:endParaRPr lang="en-US" b="1" dirty="0">
              <a:solidFill>
                <a:srgbClr val="8495DC"/>
              </a:solidFill>
            </a:endParaRPr>
          </a:p>
          <a:p>
            <a:r>
              <a:rPr lang="en-US" b="1" dirty="0"/>
              <a:t>30% </a:t>
            </a:r>
            <a:r>
              <a:rPr lang="en-US" b="1" dirty="0">
                <a:solidFill>
                  <a:srgbClr val="33CC33"/>
                </a:solidFill>
              </a:rPr>
              <a:t>NICD</a:t>
            </a:r>
            <a:r>
              <a:rPr lang="en-US" b="1" baseline="30000" dirty="0">
                <a:solidFill>
                  <a:srgbClr val="33CC33"/>
                </a:solidFill>
              </a:rPr>
              <a:t>+</a:t>
            </a:r>
            <a:r>
              <a:rPr lang="en-US" b="1" dirty="0">
                <a:solidFill>
                  <a:srgbClr val="33CC33"/>
                </a:solidFill>
              </a:rPr>
              <a:t> </a:t>
            </a:r>
            <a:r>
              <a:rPr lang="en-US" b="1" dirty="0">
                <a:solidFill>
                  <a:srgbClr val="C00000"/>
                </a:solidFill>
              </a:rPr>
              <a:t>Repo</a:t>
            </a:r>
            <a:r>
              <a:rPr lang="en-US" b="1" baseline="30000" dirty="0">
                <a:solidFill>
                  <a:srgbClr val="C00000"/>
                </a:solidFill>
              </a:rPr>
              <a:t>-</a:t>
            </a:r>
            <a:r>
              <a:rPr lang="en-US" b="1" dirty="0">
                <a:solidFill>
                  <a:srgbClr val="C00000"/>
                </a:solidFill>
              </a:rPr>
              <a:t> </a:t>
            </a:r>
            <a:r>
              <a:rPr lang="en-US" b="1" dirty="0">
                <a:solidFill>
                  <a:srgbClr val="8495DC"/>
                </a:solidFill>
              </a:rPr>
              <a:t>Elav</a:t>
            </a:r>
            <a:r>
              <a:rPr lang="en-US" b="1" baseline="30000" dirty="0">
                <a:solidFill>
                  <a:srgbClr val="8495DC"/>
                </a:solidFill>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031909slide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447800"/>
            <a:ext cx="5105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TextBox 8"/>
          <p:cNvSpPr txBox="1">
            <a:spLocks noChangeArrowheads="1"/>
          </p:cNvSpPr>
          <p:nvPr/>
        </p:nvSpPr>
        <p:spPr bwMode="auto">
          <a:xfrm>
            <a:off x="6015038" y="42672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r>
              <a:rPr lang="en-US" b="1" dirty="0"/>
              <a:t>90% </a:t>
            </a:r>
            <a:r>
              <a:rPr lang="en-US" b="1" dirty="0">
                <a:solidFill>
                  <a:srgbClr val="33CC33"/>
                </a:solidFill>
              </a:rPr>
              <a:t>NICD</a:t>
            </a:r>
            <a:r>
              <a:rPr lang="en-US" b="1" baseline="30000" dirty="0">
                <a:solidFill>
                  <a:srgbClr val="33CC33"/>
                </a:solidFill>
              </a:rPr>
              <a:t>+</a:t>
            </a:r>
            <a:r>
              <a:rPr lang="en-US" b="1" dirty="0">
                <a:solidFill>
                  <a:srgbClr val="33CC33"/>
                </a:solidFill>
              </a:rPr>
              <a:t> </a:t>
            </a:r>
            <a:r>
              <a:rPr lang="en-US" b="1" dirty="0">
                <a:solidFill>
                  <a:srgbClr val="C00000"/>
                </a:solidFill>
              </a:rPr>
              <a:t>Repo</a:t>
            </a:r>
            <a:r>
              <a:rPr lang="en-US" b="1" baseline="30000" dirty="0">
                <a:solidFill>
                  <a:srgbClr val="C00000"/>
                </a:solidFill>
              </a:rPr>
              <a:t>+</a:t>
            </a:r>
            <a:endParaRPr lang="en-US" b="1" dirty="0">
              <a:solidFill>
                <a:srgbClr val="C00000"/>
              </a:solidFill>
            </a:endParaRPr>
          </a:p>
          <a:p>
            <a:r>
              <a:rPr lang="en-US" b="1" dirty="0">
                <a:solidFill>
                  <a:srgbClr val="C00000"/>
                </a:solidFill>
              </a:rPr>
              <a:t>  </a:t>
            </a:r>
            <a:r>
              <a:rPr lang="en-US" b="1" dirty="0"/>
              <a:t>6% </a:t>
            </a:r>
            <a:r>
              <a:rPr lang="en-US" b="1" dirty="0">
                <a:solidFill>
                  <a:srgbClr val="33CC33"/>
                </a:solidFill>
              </a:rPr>
              <a:t>NICD</a:t>
            </a:r>
            <a:r>
              <a:rPr lang="en-US" b="1" baseline="30000" dirty="0">
                <a:solidFill>
                  <a:srgbClr val="33CC33"/>
                </a:solidFill>
              </a:rPr>
              <a:t>+</a:t>
            </a:r>
            <a:r>
              <a:rPr lang="en-US" b="1" dirty="0">
                <a:solidFill>
                  <a:srgbClr val="33CC33"/>
                </a:solidFill>
              </a:rPr>
              <a:t> </a:t>
            </a:r>
            <a:r>
              <a:rPr lang="en-US" b="1" dirty="0">
                <a:solidFill>
                  <a:srgbClr val="8495DC"/>
                </a:solidFill>
              </a:rPr>
              <a:t>Elav</a:t>
            </a:r>
            <a:r>
              <a:rPr lang="en-US" b="1" baseline="30000" dirty="0">
                <a:solidFill>
                  <a:srgbClr val="8495DC"/>
                </a:solidFill>
              </a:rPr>
              <a:t>+</a:t>
            </a:r>
            <a:endParaRPr lang="en-US" b="1" dirty="0">
              <a:solidFill>
                <a:srgbClr val="8495DC"/>
              </a:solidFill>
            </a:endParaRPr>
          </a:p>
          <a:p>
            <a:r>
              <a:rPr lang="en-US" b="1" dirty="0">
                <a:solidFill>
                  <a:srgbClr val="0000FF"/>
                </a:solidFill>
              </a:rPr>
              <a:t>  </a:t>
            </a:r>
            <a:r>
              <a:rPr lang="en-US" b="1" dirty="0"/>
              <a:t>4% </a:t>
            </a:r>
            <a:r>
              <a:rPr lang="en-US" b="1" dirty="0">
                <a:solidFill>
                  <a:srgbClr val="33CC33"/>
                </a:solidFill>
              </a:rPr>
              <a:t>NICD</a:t>
            </a:r>
            <a:r>
              <a:rPr lang="en-US" b="1" baseline="30000" dirty="0">
                <a:solidFill>
                  <a:srgbClr val="33CC33"/>
                </a:solidFill>
              </a:rPr>
              <a:t>+</a:t>
            </a:r>
            <a:r>
              <a:rPr lang="en-US" b="1" dirty="0">
                <a:solidFill>
                  <a:srgbClr val="33CC33"/>
                </a:solidFill>
              </a:rPr>
              <a:t> </a:t>
            </a:r>
            <a:r>
              <a:rPr lang="en-US" b="1" dirty="0">
                <a:solidFill>
                  <a:srgbClr val="C00000"/>
                </a:solidFill>
              </a:rPr>
              <a:t>Repo</a:t>
            </a:r>
            <a:r>
              <a:rPr lang="en-US" b="1" baseline="30000" dirty="0">
                <a:solidFill>
                  <a:srgbClr val="C00000"/>
                </a:solidFill>
              </a:rPr>
              <a:t>-</a:t>
            </a:r>
            <a:r>
              <a:rPr lang="en-US" b="1" dirty="0">
                <a:solidFill>
                  <a:srgbClr val="C00000"/>
                </a:solidFill>
              </a:rPr>
              <a:t> </a:t>
            </a:r>
            <a:r>
              <a:rPr lang="en-US" b="1" dirty="0">
                <a:solidFill>
                  <a:srgbClr val="8495DC"/>
                </a:solidFill>
              </a:rPr>
              <a:t>Elav</a:t>
            </a:r>
            <a:r>
              <a:rPr lang="en-US" b="1" baseline="30000" dirty="0">
                <a:solidFill>
                  <a:srgbClr val="8495DC"/>
                </a:solidFill>
              </a:rPr>
              <a:t>-</a:t>
            </a:r>
          </a:p>
        </p:txBody>
      </p:sp>
      <p:sp>
        <p:nvSpPr>
          <p:cNvPr id="41988" name="TextBox 42"/>
          <p:cNvSpPr txBox="1">
            <a:spLocks noChangeArrowheads="1"/>
          </p:cNvSpPr>
          <p:nvPr/>
        </p:nvSpPr>
        <p:spPr bwMode="auto">
          <a:xfrm>
            <a:off x="457200" y="76200"/>
            <a:ext cx="8305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smtClean="0">
                <a:solidFill>
                  <a:srgbClr val="FFFF00"/>
                </a:solidFill>
              </a:rPr>
              <a:t>17A&gt;NICD </a:t>
            </a:r>
            <a:r>
              <a:rPr lang="en-US" sz="4400" dirty="0">
                <a:solidFill>
                  <a:srgbClr val="FFFF00"/>
                </a:solidFill>
              </a:rPr>
              <a:t>Expression Pattern </a:t>
            </a:r>
            <a:endParaRPr lang="en-US" sz="4400" dirty="0" smtClean="0">
              <a:solidFill>
                <a:srgbClr val="FFFF00"/>
              </a:solidFill>
            </a:endParaRPr>
          </a:p>
          <a:p>
            <a:pPr algn="ctr"/>
            <a:r>
              <a:rPr lang="en-US" sz="4400" dirty="0" smtClean="0">
                <a:solidFill>
                  <a:srgbClr val="FFFF00"/>
                </a:solidFill>
              </a:rPr>
              <a:t>in </a:t>
            </a:r>
            <a:r>
              <a:rPr lang="en-US" sz="4400" dirty="0">
                <a:solidFill>
                  <a:srgbClr val="FFFF00"/>
                </a:solidFill>
              </a:rPr>
              <a:t>3</a:t>
            </a:r>
            <a:r>
              <a:rPr lang="en-US" sz="4400" baseline="30000" dirty="0">
                <a:solidFill>
                  <a:srgbClr val="FFFF00"/>
                </a:solidFill>
              </a:rPr>
              <a:t>rd</a:t>
            </a:r>
            <a:r>
              <a:rPr lang="en-US" sz="4400" dirty="0">
                <a:solidFill>
                  <a:srgbClr val="FFFF00"/>
                </a:solidFill>
              </a:rPr>
              <a:t> instar brains</a:t>
            </a:r>
          </a:p>
        </p:txBody>
      </p:sp>
      <p:sp>
        <p:nvSpPr>
          <p:cNvPr id="41989" name="Rectangle 39"/>
          <p:cNvSpPr>
            <a:spLocks noChangeArrowheads="1"/>
          </p:cNvSpPr>
          <p:nvPr/>
        </p:nvSpPr>
        <p:spPr bwMode="auto">
          <a:xfrm>
            <a:off x="5943600" y="22098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075113" eaLnBrk="0" hangingPunct="0"/>
            <a:r>
              <a:rPr lang="en-US" b="1" dirty="0">
                <a:solidFill>
                  <a:srgbClr val="C00000"/>
                </a:solidFill>
              </a:rPr>
              <a:t>Red = Repo (glia)</a:t>
            </a:r>
          </a:p>
          <a:p>
            <a:pPr defTabSz="4075113" eaLnBrk="0" hangingPunct="0"/>
            <a:r>
              <a:rPr lang="en-US" b="1" dirty="0">
                <a:solidFill>
                  <a:srgbClr val="92D050"/>
                </a:solidFill>
              </a:rPr>
              <a:t>Green = NICD</a:t>
            </a:r>
          </a:p>
          <a:p>
            <a:pPr defTabSz="4075113" eaLnBrk="0" hangingPunct="0"/>
            <a:r>
              <a:rPr lang="en-US" b="1" dirty="0">
                <a:solidFill>
                  <a:srgbClr val="8495DC"/>
                </a:solidFill>
              </a:rPr>
              <a:t>Blue = Elav (neuron)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525959"/>
            <a:ext cx="2819400" cy="769441"/>
          </a:xfrm>
          <a:prstGeom prst="rect">
            <a:avLst/>
          </a:prstGeom>
          <a:noFill/>
        </p:spPr>
        <p:txBody>
          <a:bodyPr wrap="square" rtlCol="0">
            <a:spAutoFit/>
          </a:bodyPr>
          <a:lstStyle/>
          <a:p>
            <a:pPr algn="ctr"/>
            <a:r>
              <a:rPr lang="en-US" sz="4400" dirty="0" smtClean="0">
                <a:solidFill>
                  <a:srgbClr val="FFFF00"/>
                </a:solidFill>
              </a:rPr>
              <a:t>Outline</a:t>
            </a:r>
            <a:endParaRPr lang="en-US" sz="4400" dirty="0">
              <a:solidFill>
                <a:srgbClr val="FFFF00"/>
              </a:solidFill>
            </a:endParaRPr>
          </a:p>
        </p:txBody>
      </p:sp>
      <p:sp>
        <p:nvSpPr>
          <p:cNvPr id="4" name="TextBox 3"/>
          <p:cNvSpPr txBox="1"/>
          <p:nvPr/>
        </p:nvSpPr>
        <p:spPr>
          <a:xfrm>
            <a:off x="671286" y="1994118"/>
            <a:ext cx="7786914" cy="3539430"/>
          </a:xfrm>
          <a:prstGeom prst="rect">
            <a:avLst/>
          </a:prstGeom>
          <a:noFill/>
        </p:spPr>
        <p:txBody>
          <a:bodyPr wrap="square" rtlCol="0">
            <a:spAutoFit/>
          </a:bodyPr>
          <a:lstStyle/>
          <a:p>
            <a:pPr marL="571500" indent="-571500">
              <a:buAutoNum type="romanUcPeriod"/>
            </a:pPr>
            <a:r>
              <a:rPr lang="en-US" sz="2800" dirty="0" smtClean="0"/>
              <a:t>Discovery of Notch up-regulation in hypoxia-selected flies</a:t>
            </a:r>
          </a:p>
          <a:p>
            <a:pPr marL="571500" indent="-571500">
              <a:buAutoNum type="romanUcPeriod"/>
            </a:pPr>
            <a:endParaRPr lang="en-US" sz="2800" dirty="0" smtClean="0"/>
          </a:p>
          <a:p>
            <a:pPr marL="571500" indent="-571500">
              <a:buAutoNum type="romanUcPeriod" startAt="2"/>
            </a:pPr>
            <a:r>
              <a:rPr lang="en-US" sz="2800" dirty="0" smtClean="0"/>
              <a:t>Notch over-expression potentiating survival during hypoxia</a:t>
            </a:r>
          </a:p>
          <a:p>
            <a:pPr marL="571500" indent="-571500">
              <a:buAutoNum type="romanUcPeriod" startAt="2"/>
            </a:pPr>
            <a:endParaRPr lang="en-US" sz="2800" dirty="0" smtClean="0"/>
          </a:p>
          <a:p>
            <a:pPr marL="571500" indent="-571500">
              <a:buAutoNum type="romanUcPeriod" startAt="3"/>
            </a:pPr>
            <a:r>
              <a:rPr lang="en-US" sz="2800" dirty="0" smtClean="0"/>
              <a:t>Mechanisms of Notch-</a:t>
            </a:r>
            <a:r>
              <a:rPr lang="en-US" sz="2800" dirty="0"/>
              <a:t>m</a:t>
            </a:r>
            <a:r>
              <a:rPr lang="en-US" sz="2800" dirty="0" smtClean="0"/>
              <a:t>ediated hypoxic survival</a:t>
            </a:r>
          </a:p>
          <a:p>
            <a:pPr marL="571500" indent="-571500">
              <a:buAutoNum type="romanUcPeriod" startAt="3"/>
            </a:pPr>
            <a:endParaRPr lang="en-US" sz="2800" dirty="0" smtClean="0"/>
          </a:p>
        </p:txBody>
      </p:sp>
    </p:spTree>
    <p:extLst>
      <p:ext uri="{BB962C8B-B14F-4D97-AF65-F5344CB8AC3E}">
        <p14:creationId xmlns:p14="http://schemas.microsoft.com/office/powerpoint/2010/main" val="2130839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838200"/>
            <a:ext cx="7772400" cy="1470025"/>
          </a:xfrm>
        </p:spPr>
        <p:txBody>
          <a:bodyPr/>
          <a:lstStyle/>
          <a:p>
            <a:pPr eaLnBrk="1" hangingPunct="1"/>
            <a:r>
              <a:rPr lang="en-US" dirty="0">
                <a:solidFill>
                  <a:srgbClr val="FFFF00"/>
                </a:solidFill>
              </a:rPr>
              <a:t>The Role of Notch in Survival During Chronic </a:t>
            </a:r>
            <a:r>
              <a:rPr lang="en-US" dirty="0" smtClean="0">
                <a:solidFill>
                  <a:srgbClr val="FFFF00"/>
                </a:solidFill>
              </a:rPr>
              <a:t>Hypoxia</a:t>
            </a:r>
          </a:p>
        </p:txBody>
      </p:sp>
      <p:sp>
        <p:nvSpPr>
          <p:cNvPr id="27651" name="Subtitle 2"/>
          <p:cNvSpPr>
            <a:spLocks noGrp="1"/>
          </p:cNvSpPr>
          <p:nvPr>
            <p:ph type="subTitle" idx="1"/>
          </p:nvPr>
        </p:nvSpPr>
        <p:spPr>
          <a:xfrm>
            <a:off x="1371600" y="2971800"/>
            <a:ext cx="6400800" cy="2819400"/>
          </a:xfrm>
        </p:spPr>
        <p:txBody>
          <a:bodyPr/>
          <a:lstStyle/>
          <a:p>
            <a:pPr eaLnBrk="1" hangingPunct="1"/>
            <a:r>
              <a:rPr lang="en-US" sz="2400" dirty="0" smtClean="0">
                <a:solidFill>
                  <a:schemeClr val="tx1"/>
                </a:solidFill>
              </a:rPr>
              <a:t>DeeAnn Visk</a:t>
            </a:r>
          </a:p>
          <a:p>
            <a:pPr eaLnBrk="1" hangingPunct="1"/>
            <a:endParaRPr lang="en-US" sz="2400" dirty="0" smtClean="0">
              <a:solidFill>
                <a:schemeClr val="tx1"/>
              </a:solidFill>
            </a:endParaRPr>
          </a:p>
          <a:p>
            <a:pPr eaLnBrk="1" hangingPunct="1"/>
            <a:r>
              <a:rPr lang="en-US" sz="2400" dirty="0" smtClean="0">
                <a:solidFill>
                  <a:schemeClr val="tx1"/>
                </a:solidFill>
              </a:rPr>
              <a:t>Division of Biology, UCSD</a:t>
            </a:r>
          </a:p>
          <a:p>
            <a:pPr eaLnBrk="1" hangingPunct="1"/>
            <a:r>
              <a:rPr lang="en-US" sz="2400" dirty="0">
                <a:solidFill>
                  <a:schemeClr val="tx1"/>
                </a:solidFill>
              </a:rPr>
              <a:t>Dissertation Defense</a:t>
            </a:r>
          </a:p>
          <a:p>
            <a:pPr eaLnBrk="1" hangingPunct="1"/>
            <a:r>
              <a:rPr lang="en-US" sz="2400" dirty="0" smtClean="0">
                <a:solidFill>
                  <a:schemeClr val="tx1"/>
                </a:solidFill>
              </a:rPr>
              <a:t>Dr. Gabriel Haddad, Advisor</a:t>
            </a:r>
          </a:p>
          <a:p>
            <a:pPr eaLnBrk="1" hangingPunct="1"/>
            <a:r>
              <a:rPr lang="en-US" sz="2400" dirty="0" smtClean="0">
                <a:solidFill>
                  <a:schemeClr val="tx1"/>
                </a:solidFill>
              </a:rPr>
              <a:t>July 21</a:t>
            </a:r>
            <a:r>
              <a:rPr lang="en-US" sz="2400" baseline="30000" dirty="0" smtClean="0">
                <a:solidFill>
                  <a:schemeClr val="tx1"/>
                </a:solidFill>
              </a:rPr>
              <a:t>st</a:t>
            </a:r>
            <a:r>
              <a:rPr lang="en-US" sz="2400" dirty="0" smtClean="0">
                <a:solidFill>
                  <a:schemeClr val="tx1"/>
                </a:solidFill>
              </a:rPr>
              <a:t> , 2011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62189" y="1219200"/>
            <a:ext cx="8362950" cy="2286000"/>
            <a:chOff x="476250" y="2446262"/>
            <a:chExt cx="8362950" cy="2286000"/>
          </a:xfrm>
        </p:grpSpPr>
        <p:sp>
          <p:nvSpPr>
            <p:cNvPr id="7" name="Oval 6"/>
            <p:cNvSpPr/>
            <p:nvPr/>
          </p:nvSpPr>
          <p:spPr>
            <a:xfrm>
              <a:off x="476250" y="2446262"/>
              <a:ext cx="46482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3"/>
            <p:cNvSpPr txBox="1">
              <a:spLocks noChangeArrowheads="1"/>
            </p:cNvSpPr>
            <p:nvPr/>
          </p:nvSpPr>
          <p:spPr bwMode="auto">
            <a:xfrm>
              <a:off x="1385661" y="2535162"/>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Eaat1 Glia </a:t>
              </a:r>
              <a:endParaRPr lang="en-US" dirty="0"/>
            </a:p>
          </p:txBody>
        </p:sp>
        <p:cxnSp>
          <p:nvCxnSpPr>
            <p:cNvPr id="9" name="Straight Arrow Connector 8"/>
            <p:cNvCxnSpPr/>
            <p:nvPr/>
          </p:nvCxnSpPr>
          <p:spPr>
            <a:xfrm>
              <a:off x="4552950" y="3810000"/>
              <a:ext cx="20002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8"/>
            <p:cNvSpPr txBox="1">
              <a:spLocks noChangeArrowheads="1"/>
            </p:cNvSpPr>
            <p:nvPr/>
          </p:nvSpPr>
          <p:spPr bwMode="auto">
            <a:xfrm>
              <a:off x="520700" y="3513062"/>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Eaat1-GAL4</a:t>
              </a:r>
            </a:p>
          </p:txBody>
        </p:sp>
        <p:sp>
          <p:nvSpPr>
            <p:cNvPr id="13" name="TextBox 13"/>
            <p:cNvSpPr txBox="1">
              <a:spLocks noChangeArrowheads="1"/>
            </p:cNvSpPr>
            <p:nvPr/>
          </p:nvSpPr>
          <p:spPr bwMode="auto">
            <a:xfrm>
              <a:off x="2857500" y="3208262"/>
              <a:ext cx="1104900" cy="36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UAS-NICD</a:t>
              </a:r>
              <a:endParaRPr lang="en-US" dirty="0"/>
            </a:p>
          </p:txBody>
        </p:sp>
        <p:sp>
          <p:nvSpPr>
            <p:cNvPr id="16" name="Arc 15"/>
            <p:cNvSpPr/>
            <p:nvPr/>
          </p:nvSpPr>
          <p:spPr>
            <a:xfrm>
              <a:off x="1320423" y="3011567"/>
              <a:ext cx="1976872" cy="1041249"/>
            </a:xfrm>
            <a:prstGeom prst="arc">
              <a:avLst>
                <a:gd name="adj1" fmla="val 10717358"/>
                <a:gd name="adj2" fmla="val 2004840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Arrow Connector 16"/>
            <p:cNvCxnSpPr/>
            <p:nvPr/>
          </p:nvCxnSpPr>
          <p:spPr>
            <a:xfrm>
              <a:off x="2990850" y="3157462"/>
              <a:ext cx="162719" cy="127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76600" y="3505200"/>
              <a:ext cx="157105" cy="2484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467100" y="3657600"/>
              <a:ext cx="1104900" cy="369362"/>
              <a:chOff x="3297295" y="3811790"/>
              <a:chExt cx="1104900" cy="369362"/>
            </a:xfrm>
          </p:grpSpPr>
          <p:sp>
            <p:nvSpPr>
              <p:cNvPr id="5" name="TextBox 11"/>
              <p:cNvSpPr txBox="1">
                <a:spLocks noChangeArrowheads="1"/>
              </p:cNvSpPr>
              <p:nvPr/>
            </p:nvSpPr>
            <p:spPr bwMode="auto">
              <a:xfrm>
                <a:off x="3297295" y="3811790"/>
                <a:ext cx="1104900" cy="3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Gene(s)</a:t>
                </a:r>
                <a:endParaRPr lang="en-US" dirty="0"/>
              </a:p>
            </p:txBody>
          </p:sp>
          <p:cxnSp>
            <p:nvCxnSpPr>
              <p:cNvPr id="24" name="Straight Arrow Connector 23"/>
              <p:cNvCxnSpPr/>
              <p:nvPr/>
            </p:nvCxnSpPr>
            <p:spPr>
              <a:xfrm flipV="1">
                <a:off x="3335395" y="3811790"/>
                <a:ext cx="4705" cy="2920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6553200" y="3468469"/>
              <a:ext cx="2286000" cy="646331"/>
            </a:xfrm>
            <a:prstGeom prst="rect">
              <a:avLst/>
            </a:prstGeom>
            <a:noFill/>
          </p:spPr>
          <p:txBody>
            <a:bodyPr wrap="square" rtlCol="0">
              <a:spAutoFit/>
            </a:bodyPr>
            <a:lstStyle/>
            <a:p>
              <a:r>
                <a:rPr lang="en-US" dirty="0" smtClean="0"/>
                <a:t>Increased Survival in Chronic Hypoxia</a:t>
              </a:r>
              <a:endParaRPr lang="en-US" dirty="0"/>
            </a:p>
          </p:txBody>
        </p:sp>
      </p:grpSp>
      <p:sp>
        <p:nvSpPr>
          <p:cNvPr id="2" name="TextBox 1"/>
          <p:cNvSpPr txBox="1"/>
          <p:nvPr/>
        </p:nvSpPr>
        <p:spPr>
          <a:xfrm>
            <a:off x="1080861" y="304800"/>
            <a:ext cx="7072539" cy="769441"/>
          </a:xfrm>
          <a:prstGeom prst="rect">
            <a:avLst/>
          </a:prstGeom>
          <a:noFill/>
        </p:spPr>
        <p:txBody>
          <a:bodyPr wrap="square" rtlCol="0">
            <a:spAutoFit/>
          </a:bodyPr>
          <a:lstStyle/>
          <a:p>
            <a:pPr algn="ctr"/>
            <a:r>
              <a:rPr lang="en-US" sz="4400" dirty="0" smtClean="0">
                <a:solidFill>
                  <a:srgbClr val="FFFF00"/>
                </a:solidFill>
              </a:rPr>
              <a:t>Experimental Design </a:t>
            </a:r>
            <a:endParaRPr lang="en-US" sz="4400" dirty="0">
              <a:solidFill>
                <a:srgbClr val="FFFF00"/>
              </a:solidFill>
            </a:endParaRPr>
          </a:p>
        </p:txBody>
      </p:sp>
      <p:grpSp>
        <p:nvGrpSpPr>
          <p:cNvPr id="19" name="Group 18"/>
          <p:cNvGrpSpPr/>
          <p:nvPr/>
        </p:nvGrpSpPr>
        <p:grpSpPr>
          <a:xfrm>
            <a:off x="304800" y="3886200"/>
            <a:ext cx="8629649" cy="2348389"/>
            <a:chOff x="590550" y="4495800"/>
            <a:chExt cx="8629649" cy="2348389"/>
          </a:xfrm>
        </p:grpSpPr>
        <p:grpSp>
          <p:nvGrpSpPr>
            <p:cNvPr id="20" name="Group 19"/>
            <p:cNvGrpSpPr/>
            <p:nvPr/>
          </p:nvGrpSpPr>
          <p:grpSpPr>
            <a:xfrm>
              <a:off x="590550" y="4495800"/>
              <a:ext cx="8629649" cy="2348389"/>
              <a:chOff x="590550" y="4495800"/>
              <a:chExt cx="8629649" cy="2348389"/>
            </a:xfrm>
          </p:grpSpPr>
          <p:sp>
            <p:nvSpPr>
              <p:cNvPr id="25" name="Oval 24"/>
              <p:cNvSpPr/>
              <p:nvPr/>
            </p:nvSpPr>
            <p:spPr>
              <a:xfrm>
                <a:off x="590550" y="4495800"/>
                <a:ext cx="46482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3"/>
              <p:cNvSpPr txBox="1">
                <a:spLocks noChangeArrowheads="1"/>
              </p:cNvSpPr>
              <p:nvPr/>
            </p:nvSpPr>
            <p:spPr bwMode="auto">
              <a:xfrm>
                <a:off x="1581150" y="4572000"/>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Eaat1 Glia </a:t>
                </a:r>
                <a:endParaRPr lang="en-US" dirty="0"/>
              </a:p>
            </p:txBody>
          </p:sp>
          <p:cxnSp>
            <p:nvCxnSpPr>
              <p:cNvPr id="31" name="Straight Arrow Connector 30"/>
              <p:cNvCxnSpPr/>
              <p:nvPr/>
            </p:nvCxnSpPr>
            <p:spPr>
              <a:xfrm>
                <a:off x="4476750" y="6051550"/>
                <a:ext cx="1308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18"/>
              <p:cNvSpPr txBox="1">
                <a:spLocks noChangeArrowheads="1"/>
              </p:cNvSpPr>
              <p:nvPr/>
            </p:nvSpPr>
            <p:spPr bwMode="auto">
              <a:xfrm>
                <a:off x="635000" y="5562600"/>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Eaat1-GAL4</a:t>
                </a:r>
              </a:p>
            </p:txBody>
          </p:sp>
          <p:sp>
            <p:nvSpPr>
              <p:cNvPr id="33" name="TextBox 13"/>
              <p:cNvSpPr txBox="1">
                <a:spLocks noChangeArrowheads="1"/>
              </p:cNvSpPr>
              <p:nvPr/>
            </p:nvSpPr>
            <p:spPr bwMode="auto">
              <a:xfrm>
                <a:off x="2971800" y="5257800"/>
                <a:ext cx="1104900" cy="36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UAS-NICD</a:t>
                </a:r>
                <a:endParaRPr lang="en-US" dirty="0"/>
              </a:p>
            </p:txBody>
          </p:sp>
          <p:cxnSp>
            <p:nvCxnSpPr>
              <p:cNvPr id="34" name="Straight Connector 33"/>
              <p:cNvCxnSpPr/>
              <p:nvPr/>
            </p:nvCxnSpPr>
            <p:spPr>
              <a:xfrm>
                <a:off x="3657600" y="5713412"/>
                <a:ext cx="819150" cy="4460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644900" y="5678664"/>
                <a:ext cx="698500" cy="56179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1434723" y="5061105"/>
                <a:ext cx="1976872" cy="1041249"/>
              </a:xfrm>
              <a:prstGeom prst="arc">
                <a:avLst>
                  <a:gd name="adj1" fmla="val 10717358"/>
                  <a:gd name="adj2" fmla="val 2004840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7" name="Straight Arrow Connector 36"/>
              <p:cNvCxnSpPr/>
              <p:nvPr/>
            </p:nvCxnSpPr>
            <p:spPr>
              <a:xfrm>
                <a:off x="3105150" y="5207000"/>
                <a:ext cx="162719" cy="127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55"/>
              <p:cNvSpPr txBox="1">
                <a:spLocks noChangeArrowheads="1"/>
              </p:cNvSpPr>
              <p:nvPr/>
            </p:nvSpPr>
            <p:spPr bwMode="auto">
              <a:xfrm>
                <a:off x="1563706" y="5741481"/>
                <a:ext cx="1968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t>UAS-Gene-RNAi</a:t>
                </a:r>
                <a:endParaRPr lang="en-US" dirty="0"/>
              </a:p>
            </p:txBody>
          </p:sp>
          <p:cxnSp>
            <p:nvCxnSpPr>
              <p:cNvPr id="39" name="Straight Arrow Connector 38"/>
              <p:cNvCxnSpPr/>
              <p:nvPr/>
            </p:nvCxnSpPr>
            <p:spPr bwMode="auto">
              <a:xfrm rot="610337" flipV="1">
                <a:off x="2334036" y="6034844"/>
                <a:ext cx="72004" cy="1795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8" idx="3"/>
              </p:cNvCxnSpPr>
              <p:nvPr/>
            </p:nvCxnSpPr>
            <p:spPr>
              <a:xfrm flipV="1">
                <a:off x="3186509" y="5926147"/>
                <a:ext cx="345697" cy="174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819511">
                <a:off x="1314111" y="5334000"/>
                <a:ext cx="1133523" cy="1039230"/>
              </a:xfrm>
              <a:prstGeom prst="arc">
                <a:avLst>
                  <a:gd name="adj1" fmla="val 1339377"/>
                  <a:gd name="adj2" fmla="val 947313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2" name="Straight Arrow Connector 41"/>
              <p:cNvCxnSpPr/>
              <p:nvPr/>
            </p:nvCxnSpPr>
            <p:spPr>
              <a:xfrm>
                <a:off x="3411595" y="5581729"/>
                <a:ext cx="157105" cy="2484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903241" y="6099175"/>
                <a:ext cx="460377" cy="2833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5" idx="3"/>
              </p:cNvCxnSpPr>
              <p:nvPr/>
            </p:nvCxnSpPr>
            <p:spPr>
              <a:xfrm flipV="1">
                <a:off x="7074690" y="5314176"/>
                <a:ext cx="449262" cy="298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52452" y="5129510"/>
                <a:ext cx="571500" cy="369332"/>
              </a:xfrm>
              <a:prstGeom prst="rect">
                <a:avLst/>
              </a:prstGeom>
              <a:noFill/>
            </p:spPr>
            <p:txBody>
              <a:bodyPr wrap="square" rtlCol="0">
                <a:spAutoFit/>
              </a:bodyPr>
              <a:lstStyle/>
              <a:p>
                <a:r>
                  <a:rPr lang="en-US" dirty="0" smtClean="0"/>
                  <a:t>Yes</a:t>
                </a:r>
                <a:endParaRPr lang="en-US" dirty="0"/>
              </a:p>
            </p:txBody>
          </p:sp>
          <p:sp>
            <p:nvSpPr>
              <p:cNvPr id="46" name="TextBox 45"/>
              <p:cNvSpPr txBox="1"/>
              <p:nvPr/>
            </p:nvSpPr>
            <p:spPr>
              <a:xfrm>
                <a:off x="6804022" y="6307693"/>
                <a:ext cx="559596" cy="369332"/>
              </a:xfrm>
              <a:prstGeom prst="rect">
                <a:avLst/>
              </a:prstGeom>
              <a:noFill/>
            </p:spPr>
            <p:txBody>
              <a:bodyPr wrap="square" rtlCol="0">
                <a:spAutoFit/>
              </a:bodyPr>
              <a:lstStyle/>
              <a:p>
                <a:r>
                  <a:rPr lang="en-US" dirty="0" smtClean="0"/>
                  <a:t>No</a:t>
                </a:r>
                <a:endParaRPr lang="en-US" dirty="0"/>
              </a:p>
            </p:txBody>
          </p:sp>
          <p:sp>
            <p:nvSpPr>
              <p:cNvPr id="47" name="TextBox 46"/>
              <p:cNvSpPr txBox="1"/>
              <p:nvPr/>
            </p:nvSpPr>
            <p:spPr>
              <a:xfrm>
                <a:off x="7523952" y="4876800"/>
                <a:ext cx="1696247" cy="923330"/>
              </a:xfrm>
              <a:prstGeom prst="rect">
                <a:avLst/>
              </a:prstGeom>
              <a:noFill/>
            </p:spPr>
            <p:txBody>
              <a:bodyPr wrap="square" rtlCol="0">
                <a:spAutoFit/>
              </a:bodyPr>
              <a:lstStyle/>
              <a:p>
                <a:r>
                  <a:rPr lang="en-US" dirty="0" smtClean="0"/>
                  <a:t>No connection to Notch pathway</a:t>
                </a:r>
                <a:endParaRPr lang="en-US" dirty="0"/>
              </a:p>
            </p:txBody>
          </p:sp>
          <p:sp>
            <p:nvSpPr>
              <p:cNvPr id="48" name="TextBox 47"/>
              <p:cNvSpPr txBox="1"/>
              <p:nvPr/>
            </p:nvSpPr>
            <p:spPr>
              <a:xfrm>
                <a:off x="7363618" y="5920859"/>
                <a:ext cx="1670051" cy="923330"/>
              </a:xfrm>
              <a:prstGeom prst="rect">
                <a:avLst/>
              </a:prstGeom>
              <a:noFill/>
            </p:spPr>
            <p:txBody>
              <a:bodyPr wrap="square" rtlCol="0">
                <a:spAutoFit/>
              </a:bodyPr>
              <a:lstStyle/>
              <a:p>
                <a:r>
                  <a:rPr lang="en-US" dirty="0" smtClean="0"/>
                  <a:t>Possible Connection to Notch pathway</a:t>
                </a:r>
                <a:endParaRPr lang="en-US" dirty="0"/>
              </a:p>
            </p:txBody>
          </p:sp>
          <p:sp>
            <p:nvSpPr>
              <p:cNvPr id="49" name="TextBox 65"/>
              <p:cNvSpPr txBox="1">
                <a:spLocks noChangeArrowheads="1"/>
              </p:cNvSpPr>
              <p:nvPr/>
            </p:nvSpPr>
            <p:spPr bwMode="auto">
              <a:xfrm>
                <a:off x="5696747" y="5278486"/>
                <a:ext cx="17899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t>Increased Survival During Chronic Hypoxia?</a:t>
                </a:r>
                <a:endParaRPr lang="en-US" dirty="0"/>
              </a:p>
            </p:txBody>
          </p:sp>
        </p:grpSp>
        <p:sp>
          <p:nvSpPr>
            <p:cNvPr id="21" name="TextBox 11"/>
            <p:cNvSpPr txBox="1">
              <a:spLocks noChangeArrowheads="1"/>
            </p:cNvSpPr>
            <p:nvPr/>
          </p:nvSpPr>
          <p:spPr bwMode="auto">
            <a:xfrm>
              <a:off x="3490147" y="5715000"/>
              <a:ext cx="1104900" cy="3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Gene(s)</a:t>
              </a:r>
              <a:endParaRPr lang="en-US" dirty="0"/>
            </a:p>
          </p:txBody>
        </p:sp>
      </p:grpSp>
    </p:spTree>
    <p:extLst>
      <p:ext uri="{BB962C8B-B14F-4D97-AF65-F5344CB8AC3E}">
        <p14:creationId xmlns:p14="http://schemas.microsoft.com/office/powerpoint/2010/main" val="24408802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371600" y="3284537"/>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u="sng" dirty="0">
                <a:latin typeface="Arial" charset="0"/>
              </a:rPr>
              <a:t>Step1</a:t>
            </a:r>
          </a:p>
          <a:p>
            <a:pPr eaLnBrk="1" hangingPunct="1"/>
            <a:r>
              <a:rPr lang="en-US" sz="1200" b="1" dirty="0">
                <a:latin typeface="Arial" charset="0"/>
              </a:rPr>
              <a:t>P1                                                                      +/+;N/N          X             Ap/CyO;+/Sb</a:t>
            </a:r>
          </a:p>
          <a:p>
            <a:pPr eaLnBrk="1" hangingPunct="1"/>
            <a:r>
              <a:rPr lang="en-US" sz="1200" b="1" dirty="0">
                <a:latin typeface="Arial" charset="0"/>
              </a:rPr>
              <a:t>F1  select for </a:t>
            </a:r>
            <a:r>
              <a:rPr lang="en-US" sz="1200" b="1" u="sng" dirty="0">
                <a:latin typeface="Arial" charset="0"/>
              </a:rPr>
              <a:t>only</a:t>
            </a:r>
            <a:r>
              <a:rPr lang="en-US" sz="1200" b="1" dirty="0">
                <a:latin typeface="Arial" charset="0"/>
              </a:rPr>
              <a:t> CyO </a:t>
            </a:r>
            <a:r>
              <a:rPr lang="en-US" sz="1200" b="1" u="sng" dirty="0">
                <a:latin typeface="Arial" charset="0"/>
              </a:rPr>
              <a:t>and</a:t>
            </a:r>
            <a:r>
              <a:rPr lang="en-US" sz="1200" b="1" dirty="0">
                <a:latin typeface="Arial" charset="0"/>
              </a:rPr>
              <a:t> Sb flies       +/CyO;N/Sb          X            +/CyO;N/Sb  (self) </a:t>
            </a:r>
          </a:p>
          <a:p>
            <a:pPr eaLnBrk="1" hangingPunct="1"/>
            <a:r>
              <a:rPr lang="en-US" sz="1200" b="1" dirty="0">
                <a:latin typeface="Arial" charset="0"/>
              </a:rPr>
              <a:t>F2  select for </a:t>
            </a:r>
            <a:r>
              <a:rPr lang="en-US" sz="1200" b="1" u="sng" dirty="0">
                <a:latin typeface="Arial" charset="0"/>
              </a:rPr>
              <a:t>only</a:t>
            </a:r>
            <a:r>
              <a:rPr lang="en-US" sz="1200" b="1" dirty="0">
                <a:latin typeface="Arial" charset="0"/>
              </a:rPr>
              <a:t> CyO flies                     +/CyO; N/N </a:t>
            </a:r>
          </a:p>
        </p:txBody>
      </p:sp>
      <p:sp>
        <p:nvSpPr>
          <p:cNvPr id="45059" name="Text Box 5"/>
          <p:cNvSpPr txBox="1">
            <a:spLocks noChangeArrowheads="1"/>
          </p:cNvSpPr>
          <p:nvPr/>
        </p:nvSpPr>
        <p:spPr bwMode="auto">
          <a:xfrm>
            <a:off x="1524000" y="1663700"/>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dirty="0">
                <a:latin typeface="Arial" charset="0"/>
              </a:rPr>
              <a:t>Let N = UAS-NICD on 3rd chromosome</a:t>
            </a:r>
          </a:p>
          <a:p>
            <a:pPr eaLnBrk="1" hangingPunct="1"/>
            <a:r>
              <a:rPr lang="en-US" sz="1200" b="1" dirty="0">
                <a:latin typeface="Arial" charset="0"/>
              </a:rPr>
              <a:t>      E = Eaat1-GAL4 on 2nd chromosome</a:t>
            </a:r>
          </a:p>
          <a:p>
            <a:pPr eaLnBrk="1" hangingPunct="1"/>
            <a:r>
              <a:rPr lang="en-US" sz="1200" b="1" dirty="0">
                <a:latin typeface="Arial" charset="0"/>
              </a:rPr>
              <a:t>     Sb = TM3 balancer with Stubble marker on 3rd chromosome</a:t>
            </a:r>
          </a:p>
          <a:p>
            <a:pPr eaLnBrk="1" hangingPunct="1"/>
            <a:r>
              <a:rPr lang="en-US" sz="1200" b="1" dirty="0">
                <a:latin typeface="Arial" charset="0"/>
              </a:rPr>
              <a:t>  CyO = CyO balancer on 2nd chromosome</a:t>
            </a:r>
          </a:p>
          <a:p>
            <a:pPr eaLnBrk="1" hangingPunct="1"/>
            <a:r>
              <a:rPr lang="en-US" sz="1200" b="1" dirty="0">
                <a:latin typeface="Arial" charset="0"/>
              </a:rPr>
              <a:t>     Ap = Apterous, mitten-shaped wing marker, 2nd chr., T (2;3) ap [Xa], ap [Xa]</a:t>
            </a:r>
          </a:p>
          <a:p>
            <a:pPr eaLnBrk="1" hangingPunct="1"/>
            <a:endParaRPr lang="en-US" sz="1200" b="1" dirty="0">
              <a:latin typeface="Arial" charset="0"/>
            </a:endParaRPr>
          </a:p>
          <a:p>
            <a:pPr eaLnBrk="1" hangingPunct="1"/>
            <a:r>
              <a:rPr lang="en-US" sz="1200" b="1" dirty="0">
                <a:latin typeface="Arial" charset="0"/>
              </a:rPr>
              <a:t>The 1</a:t>
            </a:r>
            <a:r>
              <a:rPr lang="en-US" sz="1200" b="1" baseline="30000" dirty="0">
                <a:latin typeface="Arial" charset="0"/>
              </a:rPr>
              <a:t>st</a:t>
            </a:r>
            <a:r>
              <a:rPr lang="en-US" sz="1200" b="1" dirty="0">
                <a:latin typeface="Arial" charset="0"/>
              </a:rPr>
              <a:t> (X) chromosome will be ignored, since it does not carry DNA of interest</a:t>
            </a:r>
          </a:p>
        </p:txBody>
      </p:sp>
      <p:sp>
        <p:nvSpPr>
          <p:cNvPr id="45060" name="Text Box 7"/>
          <p:cNvSpPr txBox="1">
            <a:spLocks noChangeArrowheads="1"/>
          </p:cNvSpPr>
          <p:nvPr/>
        </p:nvSpPr>
        <p:spPr bwMode="auto">
          <a:xfrm>
            <a:off x="1371600" y="4198937"/>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u="sng" dirty="0">
                <a:latin typeface="Arial" charset="0"/>
              </a:rPr>
              <a:t>Step2</a:t>
            </a:r>
          </a:p>
          <a:p>
            <a:pPr eaLnBrk="1" hangingPunct="1"/>
            <a:r>
              <a:rPr lang="en-US" sz="1200" b="1" dirty="0">
                <a:latin typeface="Arial" charset="0"/>
              </a:rPr>
              <a:t>P1                                                                      E/E;+/+          X             Ap/CyO;+/Sb</a:t>
            </a:r>
          </a:p>
          <a:p>
            <a:pPr eaLnBrk="1" hangingPunct="1"/>
            <a:r>
              <a:rPr lang="en-US" sz="1200" b="1" dirty="0">
                <a:latin typeface="Arial" charset="0"/>
              </a:rPr>
              <a:t>F1  select for </a:t>
            </a:r>
            <a:r>
              <a:rPr lang="en-US" sz="1200" b="1" u="sng" dirty="0">
                <a:latin typeface="Arial" charset="0"/>
              </a:rPr>
              <a:t>only</a:t>
            </a:r>
            <a:r>
              <a:rPr lang="en-US" sz="1200" b="1" dirty="0">
                <a:latin typeface="Arial" charset="0"/>
              </a:rPr>
              <a:t> CyO </a:t>
            </a:r>
            <a:r>
              <a:rPr lang="en-US" sz="1200" b="1" u="sng" dirty="0">
                <a:latin typeface="Arial" charset="0"/>
              </a:rPr>
              <a:t>and</a:t>
            </a:r>
            <a:r>
              <a:rPr lang="en-US" sz="1200" b="1" dirty="0">
                <a:latin typeface="Arial" charset="0"/>
              </a:rPr>
              <a:t> Sb flies       E/CyO;+/Sb          X            E/CyO;+/Sb  (self) </a:t>
            </a:r>
          </a:p>
          <a:p>
            <a:pPr eaLnBrk="1" hangingPunct="1"/>
            <a:r>
              <a:rPr lang="en-US" sz="1200" b="1" dirty="0">
                <a:latin typeface="Arial" charset="0"/>
              </a:rPr>
              <a:t>F2  select for </a:t>
            </a:r>
            <a:r>
              <a:rPr lang="en-US" sz="1200" b="1" u="sng" dirty="0">
                <a:latin typeface="Arial" charset="0"/>
              </a:rPr>
              <a:t>only</a:t>
            </a:r>
            <a:r>
              <a:rPr lang="en-US" sz="1200" b="1" dirty="0">
                <a:latin typeface="Arial" charset="0"/>
              </a:rPr>
              <a:t> Sb flies                     E/E;+/Sb </a:t>
            </a:r>
          </a:p>
        </p:txBody>
      </p:sp>
      <p:sp>
        <p:nvSpPr>
          <p:cNvPr id="45061" name="Text Box 8"/>
          <p:cNvSpPr txBox="1">
            <a:spLocks noChangeArrowheads="1"/>
          </p:cNvSpPr>
          <p:nvPr/>
        </p:nvSpPr>
        <p:spPr bwMode="auto">
          <a:xfrm>
            <a:off x="1371600" y="5184775"/>
            <a:ext cx="7696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u="sng" dirty="0">
                <a:latin typeface="Arial" charset="0"/>
              </a:rPr>
              <a:t>Step3</a:t>
            </a:r>
          </a:p>
          <a:p>
            <a:pPr eaLnBrk="1" hangingPunct="1"/>
            <a:r>
              <a:rPr lang="en-US" sz="1200" b="1" dirty="0">
                <a:latin typeface="Arial" charset="0"/>
              </a:rPr>
              <a:t>P1  (F2  from Crosses 1 and 2)                   E/E;+/Sb             X                 +/CyO;N/N</a:t>
            </a:r>
          </a:p>
          <a:p>
            <a:pPr eaLnBrk="1" hangingPunct="1"/>
            <a:r>
              <a:rPr lang="en-US" sz="1200" b="1" dirty="0">
                <a:latin typeface="Arial" charset="0"/>
              </a:rPr>
              <a:t>F1 select for </a:t>
            </a:r>
            <a:r>
              <a:rPr lang="en-US" sz="1200" b="1" u="sng" dirty="0">
                <a:latin typeface="Arial" charset="0"/>
              </a:rPr>
              <a:t>only</a:t>
            </a:r>
            <a:r>
              <a:rPr lang="en-US" sz="1200" b="1" dirty="0">
                <a:latin typeface="Arial" charset="0"/>
              </a:rPr>
              <a:t> CyO </a:t>
            </a:r>
            <a:r>
              <a:rPr lang="en-US" sz="1200" b="1" u="sng" dirty="0">
                <a:latin typeface="Arial" charset="0"/>
              </a:rPr>
              <a:t>and</a:t>
            </a:r>
            <a:r>
              <a:rPr lang="en-US" sz="1200" b="1" dirty="0">
                <a:latin typeface="Arial" charset="0"/>
              </a:rPr>
              <a:t> Sb                 E/CyO;N/Sb           X               E/CyO;N/Sb (self)</a:t>
            </a:r>
          </a:p>
          <a:p>
            <a:pPr eaLnBrk="1" hangingPunct="1"/>
            <a:r>
              <a:rPr lang="en-US" sz="1200" b="1" dirty="0">
                <a:latin typeface="Arial" charset="0"/>
              </a:rPr>
              <a:t>F2 self the F1 for balanced stock     E/CyO;N/Sb  </a:t>
            </a:r>
            <a:r>
              <a:rPr lang="en-US" sz="1200" b="1" i="1" u="sng" dirty="0">
                <a:latin typeface="Arial" charset="0"/>
              </a:rPr>
              <a:t>or</a:t>
            </a:r>
            <a:r>
              <a:rPr lang="en-US" sz="1200" b="1" dirty="0">
                <a:latin typeface="Arial" charset="0"/>
              </a:rPr>
              <a:t>  E/E;N/Sb  </a:t>
            </a:r>
            <a:r>
              <a:rPr lang="en-US" sz="1200" b="1" i="1" u="sng" dirty="0">
                <a:latin typeface="Arial" charset="0"/>
              </a:rPr>
              <a:t>or</a:t>
            </a:r>
            <a:r>
              <a:rPr lang="en-US" sz="1200" b="1" dirty="0">
                <a:latin typeface="Arial" charset="0"/>
              </a:rPr>
              <a:t>  E/CyO;N/N  </a:t>
            </a:r>
            <a:r>
              <a:rPr lang="en-US" sz="1200" b="1" i="1" u="sng" dirty="0">
                <a:latin typeface="Arial" charset="0"/>
              </a:rPr>
              <a:t>or</a:t>
            </a:r>
            <a:r>
              <a:rPr lang="en-US" sz="1200" b="1" dirty="0">
                <a:latin typeface="Arial" charset="0"/>
              </a:rPr>
              <a:t>  E/E;N/N</a:t>
            </a:r>
          </a:p>
          <a:p>
            <a:pPr eaLnBrk="1" hangingPunct="1"/>
            <a:endParaRPr lang="en-US" sz="1200" b="1" dirty="0">
              <a:latin typeface="Arial" charset="0"/>
            </a:endParaRPr>
          </a:p>
          <a:p>
            <a:pPr eaLnBrk="1" hangingPunct="1"/>
            <a:r>
              <a:rPr lang="en-US" b="1" dirty="0" smtClean="0">
                <a:solidFill>
                  <a:srgbClr val="FF0000"/>
                </a:solidFill>
                <a:latin typeface="Arial" charset="0"/>
              </a:rPr>
              <a:t>                                NICKNAME</a:t>
            </a:r>
            <a:r>
              <a:rPr lang="en-US" b="1" dirty="0">
                <a:solidFill>
                  <a:srgbClr val="FF0000"/>
                </a:solidFill>
                <a:latin typeface="Arial" charset="0"/>
              </a:rPr>
              <a:t>:  EN line</a:t>
            </a:r>
          </a:p>
        </p:txBody>
      </p:sp>
      <p:sp>
        <p:nvSpPr>
          <p:cNvPr id="45062" name="TextBox 7"/>
          <p:cNvSpPr txBox="1">
            <a:spLocks noChangeArrowheads="1"/>
          </p:cNvSpPr>
          <p:nvPr/>
        </p:nvSpPr>
        <p:spPr bwMode="auto">
          <a:xfrm>
            <a:off x="457200" y="77450"/>
            <a:ext cx="8229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dirty="0">
                <a:solidFill>
                  <a:srgbClr val="FFFF00"/>
                </a:solidFill>
              </a:rPr>
              <a:t>F</a:t>
            </a:r>
            <a:r>
              <a:rPr lang="en-US" sz="4400" dirty="0" smtClean="0">
                <a:solidFill>
                  <a:srgbClr val="FFFF00"/>
                </a:solidFill>
              </a:rPr>
              <a:t>ly Line Stably </a:t>
            </a:r>
            <a:r>
              <a:rPr lang="en-US" sz="4400" dirty="0">
                <a:solidFill>
                  <a:srgbClr val="FFFF00"/>
                </a:solidFill>
              </a:rPr>
              <a:t>O</a:t>
            </a:r>
            <a:r>
              <a:rPr lang="en-US" sz="4400" dirty="0" smtClean="0">
                <a:solidFill>
                  <a:srgbClr val="FFFF00"/>
                </a:solidFill>
              </a:rPr>
              <a:t>ver-expressing NICD in Eaat1 Pattern</a:t>
            </a:r>
            <a:endParaRPr lang="en-US" sz="4400" dirty="0">
              <a:solidFill>
                <a:srgbClr val="FFFF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10408slide2C.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606207"/>
            <a:ext cx="4953000" cy="4794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Box 27"/>
          <p:cNvSpPr txBox="1">
            <a:spLocks noChangeArrowheads="1"/>
          </p:cNvSpPr>
          <p:nvPr/>
        </p:nvSpPr>
        <p:spPr bwMode="auto">
          <a:xfrm>
            <a:off x="228600" y="152400"/>
            <a:ext cx="8763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smtClean="0">
                <a:solidFill>
                  <a:srgbClr val="FFFF00"/>
                </a:solidFill>
              </a:rPr>
              <a:t>NICD Over-expression Leads to Transcriptional Activity</a:t>
            </a:r>
            <a:endParaRPr lang="en-US" sz="4400" dirty="0">
              <a:solidFill>
                <a:srgbClr val="FFFF00"/>
              </a:solidFill>
            </a:endParaRPr>
          </a:p>
        </p:txBody>
      </p:sp>
      <p:sp>
        <p:nvSpPr>
          <p:cNvPr id="43012" name="TextBox 29"/>
          <p:cNvSpPr txBox="1">
            <a:spLocks noChangeArrowheads="1"/>
          </p:cNvSpPr>
          <p:nvPr/>
        </p:nvSpPr>
        <p:spPr bwMode="auto">
          <a:xfrm>
            <a:off x="5939971" y="3172335"/>
            <a:ext cx="3204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075113" eaLnBrk="0" hangingPunct="0">
              <a:defRPr>
                <a:solidFill>
                  <a:schemeClr val="tx1"/>
                </a:solidFill>
                <a:latin typeface="Calibri" pitchFamily="34" charset="0"/>
                <a:cs typeface="Arial" charset="0"/>
              </a:defRPr>
            </a:lvl1pPr>
            <a:lvl2pPr marL="742950" indent="-285750" defTabSz="4075113" eaLnBrk="0" hangingPunct="0">
              <a:defRPr>
                <a:solidFill>
                  <a:schemeClr val="tx1"/>
                </a:solidFill>
                <a:latin typeface="Calibri" pitchFamily="34" charset="0"/>
                <a:cs typeface="Arial" charset="0"/>
              </a:defRPr>
            </a:lvl2pPr>
            <a:lvl3pPr marL="1143000" indent="-228600" defTabSz="4075113" eaLnBrk="0" hangingPunct="0">
              <a:defRPr>
                <a:solidFill>
                  <a:schemeClr val="tx1"/>
                </a:solidFill>
                <a:latin typeface="Calibri" pitchFamily="34" charset="0"/>
                <a:cs typeface="Arial" charset="0"/>
              </a:defRPr>
            </a:lvl3pPr>
            <a:lvl4pPr marL="1600200" indent="-228600" defTabSz="4075113" eaLnBrk="0" hangingPunct="0">
              <a:defRPr>
                <a:solidFill>
                  <a:schemeClr val="tx1"/>
                </a:solidFill>
                <a:latin typeface="Calibri" pitchFamily="34" charset="0"/>
                <a:cs typeface="Arial" charset="0"/>
              </a:defRPr>
            </a:lvl4pPr>
            <a:lvl5pPr marL="2057400" indent="-228600" defTabSz="4075113" eaLnBrk="0" hangingPunct="0">
              <a:defRPr>
                <a:solidFill>
                  <a:schemeClr val="tx1"/>
                </a:solidFill>
                <a:latin typeface="Calibri" pitchFamily="34" charset="0"/>
                <a:cs typeface="Arial" charset="0"/>
              </a:defRPr>
            </a:lvl5pPr>
            <a:lvl6pPr marL="2514600" indent="-228600" defTabSz="4075113" eaLnBrk="0" fontAlgn="base" hangingPunct="0">
              <a:spcBef>
                <a:spcPct val="0"/>
              </a:spcBef>
              <a:spcAft>
                <a:spcPct val="0"/>
              </a:spcAft>
              <a:defRPr>
                <a:solidFill>
                  <a:schemeClr val="tx1"/>
                </a:solidFill>
                <a:latin typeface="Calibri" pitchFamily="34" charset="0"/>
                <a:cs typeface="Arial" charset="0"/>
              </a:defRPr>
            </a:lvl6pPr>
            <a:lvl7pPr marL="2971800" indent="-228600" defTabSz="4075113" eaLnBrk="0" fontAlgn="base" hangingPunct="0">
              <a:spcBef>
                <a:spcPct val="0"/>
              </a:spcBef>
              <a:spcAft>
                <a:spcPct val="0"/>
              </a:spcAft>
              <a:defRPr>
                <a:solidFill>
                  <a:schemeClr val="tx1"/>
                </a:solidFill>
                <a:latin typeface="Calibri" pitchFamily="34" charset="0"/>
                <a:cs typeface="Arial" charset="0"/>
              </a:defRPr>
            </a:lvl7pPr>
            <a:lvl8pPr marL="3429000" indent="-228600" defTabSz="4075113" eaLnBrk="0" fontAlgn="base" hangingPunct="0">
              <a:spcBef>
                <a:spcPct val="0"/>
              </a:spcBef>
              <a:spcAft>
                <a:spcPct val="0"/>
              </a:spcAft>
              <a:defRPr>
                <a:solidFill>
                  <a:schemeClr val="tx1"/>
                </a:solidFill>
                <a:latin typeface="Calibri" pitchFamily="34" charset="0"/>
                <a:cs typeface="Arial" charset="0"/>
              </a:defRPr>
            </a:lvl8pPr>
            <a:lvl9pPr marL="3886200" indent="-228600" defTabSz="4075113" eaLnBrk="0" fontAlgn="base" hangingPunct="0">
              <a:spcBef>
                <a:spcPct val="0"/>
              </a:spcBef>
              <a:spcAft>
                <a:spcPct val="0"/>
              </a:spcAft>
              <a:defRPr>
                <a:solidFill>
                  <a:schemeClr val="tx1"/>
                </a:solidFill>
                <a:latin typeface="Calibri" pitchFamily="34" charset="0"/>
                <a:cs typeface="Arial" charset="0"/>
              </a:defRPr>
            </a:lvl9pPr>
          </a:lstStyle>
          <a:p>
            <a:r>
              <a:rPr lang="en-US" sz="2400" b="1" dirty="0">
                <a:solidFill>
                  <a:srgbClr val="95D798"/>
                </a:solidFill>
              </a:rPr>
              <a:t>Green = LacZ staining</a:t>
            </a:r>
          </a:p>
          <a:p>
            <a:r>
              <a:rPr lang="en-US" sz="2400" b="1" dirty="0">
                <a:solidFill>
                  <a:srgbClr val="8495DC"/>
                </a:solidFill>
              </a:rPr>
              <a:t>Blue = DAPI</a:t>
            </a:r>
          </a:p>
        </p:txBody>
      </p:sp>
      <p:sp>
        <p:nvSpPr>
          <p:cNvPr id="2" name="TextBox 1"/>
          <p:cNvSpPr txBox="1"/>
          <p:nvPr/>
        </p:nvSpPr>
        <p:spPr>
          <a:xfrm>
            <a:off x="5440680" y="2115179"/>
            <a:ext cx="3733800" cy="1077218"/>
          </a:xfrm>
          <a:prstGeom prst="rect">
            <a:avLst/>
          </a:prstGeom>
          <a:noFill/>
        </p:spPr>
        <p:txBody>
          <a:bodyPr wrap="square" rtlCol="0">
            <a:spAutoFit/>
          </a:bodyPr>
          <a:lstStyle/>
          <a:p>
            <a:pPr algn="ctr"/>
            <a:r>
              <a:rPr lang="en-US" sz="3200" dirty="0" smtClean="0"/>
              <a:t>EN </a:t>
            </a:r>
            <a:r>
              <a:rPr lang="en-US" sz="3200" dirty="0"/>
              <a:t>X Su(H)-</a:t>
            </a:r>
            <a:r>
              <a:rPr lang="en-US" sz="3200" dirty="0" smtClean="0"/>
              <a:t>lacZ</a:t>
            </a:r>
            <a:endParaRPr lang="en-US" sz="3200" dirty="0"/>
          </a:p>
          <a:p>
            <a:pPr algn="ctr"/>
            <a:endParaRPr lang="en-US" sz="3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57200"/>
            <a:ext cx="6858000" cy="769441"/>
          </a:xfrm>
          <a:prstGeom prst="rect">
            <a:avLst/>
          </a:prstGeom>
          <a:noFill/>
        </p:spPr>
        <p:txBody>
          <a:bodyPr wrap="square" rtlCol="0">
            <a:spAutoFit/>
          </a:bodyPr>
          <a:lstStyle/>
          <a:p>
            <a:pPr algn="ctr"/>
            <a:r>
              <a:rPr lang="en-US" sz="4400" dirty="0" smtClean="0">
                <a:solidFill>
                  <a:srgbClr val="FFFF00"/>
                </a:solidFill>
              </a:rPr>
              <a:t>Hypotheses Tested</a:t>
            </a:r>
            <a:endParaRPr lang="en-US" sz="4400" dirty="0">
              <a:solidFill>
                <a:srgbClr val="FFFF00"/>
              </a:solidFill>
            </a:endParaRPr>
          </a:p>
        </p:txBody>
      </p:sp>
      <p:sp>
        <p:nvSpPr>
          <p:cNvPr id="4" name="TextBox 3"/>
          <p:cNvSpPr txBox="1"/>
          <p:nvPr/>
        </p:nvSpPr>
        <p:spPr>
          <a:xfrm>
            <a:off x="1066800" y="1447800"/>
            <a:ext cx="7315200" cy="4524315"/>
          </a:xfrm>
          <a:prstGeom prst="rect">
            <a:avLst/>
          </a:prstGeom>
          <a:noFill/>
        </p:spPr>
        <p:txBody>
          <a:bodyPr wrap="square" rtlCol="0">
            <a:spAutoFit/>
          </a:bodyPr>
          <a:lstStyle/>
          <a:p>
            <a:pPr marL="457200" indent="-457200">
              <a:buFont typeface="+mj-lt"/>
              <a:buAutoNum type="arabicParenR"/>
            </a:pPr>
            <a:r>
              <a:rPr lang="en-US" sz="3200" dirty="0" smtClean="0"/>
              <a:t>Transcriptional up-regulation of canonical Notch targets </a:t>
            </a:r>
            <a:r>
              <a:rPr lang="en-US" sz="3200" dirty="0" smtClean="0">
                <a:solidFill>
                  <a:srgbClr val="FF0000"/>
                </a:solidFill>
              </a:rPr>
              <a:t>(m-</a:t>
            </a:r>
            <a:r>
              <a:rPr lang="el-GR" sz="3200" dirty="0" smtClean="0">
                <a:solidFill>
                  <a:srgbClr val="FF0000"/>
                </a:solidFill>
              </a:rPr>
              <a:t>α</a:t>
            </a:r>
            <a:r>
              <a:rPr lang="en-US" sz="3200" dirty="0" smtClean="0">
                <a:solidFill>
                  <a:srgbClr val="FF0000"/>
                </a:solidFill>
              </a:rPr>
              <a:t>)</a:t>
            </a:r>
          </a:p>
          <a:p>
            <a:pPr marL="457200" indent="-457200">
              <a:buFont typeface="+mj-lt"/>
              <a:buAutoNum type="arabicParenR"/>
            </a:pPr>
            <a:endParaRPr lang="en-US" sz="3200" dirty="0" smtClean="0"/>
          </a:p>
          <a:p>
            <a:pPr marL="457200" indent="-457200">
              <a:buFont typeface="+mj-lt"/>
              <a:buAutoNum type="arabicParenR"/>
            </a:pPr>
            <a:r>
              <a:rPr lang="en-US" sz="3200" dirty="0" smtClean="0"/>
              <a:t>Metabolic modification </a:t>
            </a:r>
            <a:r>
              <a:rPr lang="en-US" sz="3200" dirty="0" smtClean="0">
                <a:solidFill>
                  <a:srgbClr val="FF0000"/>
                </a:solidFill>
              </a:rPr>
              <a:t>(pyruvate dehydrogenase—PDH)</a:t>
            </a:r>
          </a:p>
          <a:p>
            <a:pPr marL="457200" indent="-457200">
              <a:buFont typeface="+mj-lt"/>
              <a:buAutoNum type="arabicParenR"/>
            </a:pPr>
            <a:endParaRPr lang="en-US" sz="3200" dirty="0" smtClean="0"/>
          </a:p>
          <a:p>
            <a:pPr marL="457200" indent="-457200">
              <a:buFont typeface="+mj-lt"/>
              <a:buAutoNum type="arabicParenR"/>
            </a:pPr>
            <a:r>
              <a:rPr lang="en-US" sz="3200" dirty="0"/>
              <a:t>E</a:t>
            </a:r>
            <a:r>
              <a:rPr lang="en-US" sz="3200" dirty="0" smtClean="0"/>
              <a:t>nhanced survival signal </a:t>
            </a:r>
            <a:r>
              <a:rPr lang="en-US" sz="3200" dirty="0" smtClean="0">
                <a:solidFill>
                  <a:srgbClr val="FF0000"/>
                </a:solidFill>
              </a:rPr>
              <a:t>(Akt)</a:t>
            </a:r>
          </a:p>
          <a:p>
            <a:pPr marL="457200" indent="-457200">
              <a:buFont typeface="+mj-lt"/>
              <a:buAutoNum type="arabicParenR"/>
            </a:pPr>
            <a:endParaRPr lang="en-US" sz="3200" dirty="0">
              <a:solidFill>
                <a:srgbClr val="FF0000"/>
              </a:solidFill>
            </a:endParaRPr>
          </a:p>
          <a:p>
            <a:pPr marL="457200" indent="-457200">
              <a:buFont typeface="+mj-lt"/>
              <a:buAutoNum type="arabicParenR"/>
            </a:pPr>
            <a:r>
              <a:rPr lang="en-US" sz="3200" dirty="0" smtClean="0"/>
              <a:t>Stress response pathway </a:t>
            </a:r>
            <a:r>
              <a:rPr lang="en-US" sz="3200" dirty="0" smtClean="0">
                <a:solidFill>
                  <a:srgbClr val="FF0000"/>
                </a:solidFill>
              </a:rPr>
              <a:t>(Relish) </a:t>
            </a:r>
            <a:endParaRPr lang="en-US" sz="3200" dirty="0"/>
          </a:p>
        </p:txBody>
      </p:sp>
    </p:spTree>
    <p:extLst>
      <p:ext uri="{BB962C8B-B14F-4D97-AF65-F5344CB8AC3E}">
        <p14:creationId xmlns:p14="http://schemas.microsoft.com/office/powerpoint/2010/main" val="1029578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4" end="4"/>
                                            </p:txEl>
                                          </p:spTgt>
                                        </p:tgtEl>
                                      </p:cBhvr>
                                    </p:animEffect>
                                    <p:set>
                                      <p:cBhvr>
                                        <p:cTn id="10"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Canonical Notch Signaling</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Classic downstream genes of Notch signaling up-regulated in the original microarray including m-</a:t>
            </a:r>
            <a:r>
              <a:rPr lang="el-GR" dirty="0" smtClean="0"/>
              <a:t>α</a:t>
            </a:r>
            <a:endParaRPr lang="en-US" dirty="0" smtClean="0"/>
          </a:p>
          <a:p>
            <a:endParaRPr lang="en-US" dirty="0"/>
          </a:p>
          <a:p>
            <a:r>
              <a:rPr lang="en-US" dirty="0" smtClean="0"/>
              <a:t>Inhibit m-</a:t>
            </a:r>
            <a:r>
              <a:rPr lang="el-GR" dirty="0" smtClean="0"/>
              <a:t>α</a:t>
            </a:r>
            <a:r>
              <a:rPr lang="en-US" dirty="0" smtClean="0"/>
              <a:t> in NICD over-expression background and see if flies still survive</a:t>
            </a:r>
          </a:p>
          <a:p>
            <a:endParaRPr lang="en-US" dirty="0" smtClean="0"/>
          </a:p>
        </p:txBody>
      </p:sp>
    </p:spTree>
    <p:extLst>
      <p:ext uri="{BB962C8B-B14F-4D97-AF65-F5344CB8AC3E}">
        <p14:creationId xmlns:p14="http://schemas.microsoft.com/office/powerpoint/2010/main" val="26642870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6781800" cy="4648200"/>
          </a:xfrm>
          <a:prstGeom prst="rect">
            <a:avLst/>
          </a:prstGeom>
          <a:noFill/>
        </p:spPr>
      </p:pic>
      <p:sp>
        <p:nvSpPr>
          <p:cNvPr id="4" name="Title 1"/>
          <p:cNvSpPr txBox="1">
            <a:spLocks/>
          </p:cNvSpPr>
          <p:nvPr/>
        </p:nvSpPr>
        <p:spPr bwMode="auto">
          <a:xfrm>
            <a:off x="-7620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FFFF00"/>
                </a:solidFill>
              </a:rPr>
              <a:t>Notch Confers </a:t>
            </a:r>
            <a:r>
              <a:rPr lang="en-US" dirty="0">
                <a:solidFill>
                  <a:srgbClr val="FFFF00"/>
                </a:solidFill>
              </a:rPr>
              <a:t>H</a:t>
            </a:r>
            <a:r>
              <a:rPr lang="en-US" dirty="0" smtClean="0">
                <a:solidFill>
                  <a:srgbClr val="FFFF00"/>
                </a:solidFill>
              </a:rPr>
              <a:t>ypoxia </a:t>
            </a:r>
            <a:r>
              <a:rPr lang="en-US" dirty="0">
                <a:solidFill>
                  <a:srgbClr val="FFFF00"/>
                </a:solidFill>
              </a:rPr>
              <a:t>T</a:t>
            </a:r>
            <a:r>
              <a:rPr lang="en-US" dirty="0" smtClean="0">
                <a:solidFill>
                  <a:srgbClr val="FFFF00"/>
                </a:solidFill>
              </a:rPr>
              <a:t>olerance </a:t>
            </a:r>
            <a:r>
              <a:rPr lang="en-US" dirty="0">
                <a:solidFill>
                  <a:srgbClr val="FFFF00"/>
                </a:solidFill>
              </a:rPr>
              <a:t>V</a:t>
            </a:r>
            <a:r>
              <a:rPr lang="en-US" dirty="0" smtClean="0">
                <a:solidFill>
                  <a:srgbClr val="FFFF00"/>
                </a:solidFill>
              </a:rPr>
              <a:t>ia </a:t>
            </a:r>
            <a:r>
              <a:rPr lang="en-US" dirty="0">
                <a:solidFill>
                  <a:srgbClr val="FFFF00"/>
                </a:solidFill>
              </a:rPr>
              <a:t>A</a:t>
            </a:r>
            <a:r>
              <a:rPr lang="en-US" dirty="0" smtClean="0">
                <a:solidFill>
                  <a:srgbClr val="FFFF00"/>
                </a:solidFill>
              </a:rPr>
              <a:t>ctivation of Canonical </a:t>
            </a:r>
            <a:r>
              <a:rPr lang="en-US" dirty="0">
                <a:solidFill>
                  <a:srgbClr val="FFFF00"/>
                </a:solidFill>
              </a:rPr>
              <a:t>T</a:t>
            </a:r>
            <a:r>
              <a:rPr lang="en-US" dirty="0" smtClean="0">
                <a:solidFill>
                  <a:srgbClr val="FFFF00"/>
                </a:solidFill>
              </a:rPr>
              <a:t>arget </a:t>
            </a:r>
            <a:r>
              <a:rPr lang="en-US" dirty="0">
                <a:solidFill>
                  <a:srgbClr val="FFFF00"/>
                </a:solidFill>
              </a:rPr>
              <a:t>G</a:t>
            </a:r>
            <a:r>
              <a:rPr lang="en-US" dirty="0" smtClean="0">
                <a:solidFill>
                  <a:srgbClr val="FFFF00"/>
                </a:solidFill>
              </a:rPr>
              <a:t>enes</a:t>
            </a:r>
            <a:endParaRPr lang="en-US" dirty="0">
              <a:solidFill>
                <a:srgbClr val="FFFF00"/>
              </a:solidFill>
            </a:endParaRPr>
          </a:p>
        </p:txBody>
      </p:sp>
    </p:spTree>
    <p:extLst>
      <p:ext uri="{BB962C8B-B14F-4D97-AF65-F5344CB8AC3E}">
        <p14:creationId xmlns:p14="http://schemas.microsoft.com/office/powerpoint/2010/main" val="7451166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Metabolism Modification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Hairy, a downstream target of Notch in mammals, acts as a metabolic switch; shown to down-regulate metabolism</a:t>
            </a:r>
          </a:p>
          <a:p>
            <a:endParaRPr lang="en-US" dirty="0" smtClean="0"/>
          </a:p>
          <a:p>
            <a:r>
              <a:rPr lang="en-US" dirty="0" smtClean="0"/>
              <a:t>Pyruvate dehydrogenase (PDH) down regulated in worm microarray (Mabon et al., 2009) and the original microarray</a:t>
            </a:r>
            <a:endParaRPr lang="en-US" dirty="0"/>
          </a:p>
        </p:txBody>
      </p:sp>
    </p:spTree>
    <p:extLst>
      <p:ext uri="{BB962C8B-B14F-4D97-AF65-F5344CB8AC3E}">
        <p14:creationId xmlns:p14="http://schemas.microsoft.com/office/powerpoint/2010/main" val="39573592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FF00"/>
                </a:solidFill>
              </a:rPr>
              <a:t>Survival Signal </a:t>
            </a:r>
            <a:endParaRPr lang="en-US" sz="4800" dirty="0">
              <a:solidFill>
                <a:srgbClr val="FFFF00"/>
              </a:solidFill>
            </a:endParaRPr>
          </a:p>
        </p:txBody>
      </p:sp>
      <p:sp>
        <p:nvSpPr>
          <p:cNvPr id="3" name="Content Placeholder 2"/>
          <p:cNvSpPr>
            <a:spLocks noGrp="1"/>
          </p:cNvSpPr>
          <p:nvPr>
            <p:ph idx="1"/>
          </p:nvPr>
        </p:nvSpPr>
        <p:spPr>
          <a:xfrm>
            <a:off x="457200" y="1600200"/>
            <a:ext cx="8229600" cy="4525963"/>
          </a:xfrm>
        </p:spPr>
        <p:txBody>
          <a:bodyPr/>
          <a:lstStyle/>
          <a:p>
            <a:r>
              <a:rPr lang="en-US" dirty="0" smtClean="0"/>
              <a:t>Notch </a:t>
            </a:r>
            <a:r>
              <a:rPr lang="en-US" dirty="0"/>
              <a:t>interacts with Akt via inactivation of the </a:t>
            </a:r>
            <a:r>
              <a:rPr lang="en-US" dirty="0" smtClean="0"/>
              <a:t>PTEN, </a:t>
            </a:r>
            <a:r>
              <a:rPr lang="en-US" dirty="0"/>
              <a:t>Akt </a:t>
            </a:r>
            <a:r>
              <a:rPr lang="en-US" dirty="0" smtClean="0"/>
              <a:t>inhibitor, in </a:t>
            </a:r>
            <a:r>
              <a:rPr lang="en-US" dirty="0"/>
              <a:t>normal development of megakaryocytes,</a:t>
            </a:r>
            <a:r>
              <a:rPr lang="en-US" dirty="0" smtClean="0"/>
              <a:t> (Cornejo et al., 2011)</a:t>
            </a:r>
          </a:p>
          <a:p>
            <a:r>
              <a:rPr lang="en-US" dirty="0" smtClean="0"/>
              <a:t>In </a:t>
            </a:r>
            <a:r>
              <a:rPr lang="en-US" dirty="0"/>
              <a:t>T-cell acute lymphoblastic </a:t>
            </a:r>
            <a:r>
              <a:rPr lang="en-US" dirty="0" smtClean="0"/>
              <a:t>leukemia, </a:t>
            </a:r>
            <a:r>
              <a:rPr lang="en-US" dirty="0"/>
              <a:t>those cancers without </a:t>
            </a:r>
            <a:r>
              <a:rPr lang="en-US" dirty="0" smtClean="0"/>
              <a:t>PTEN </a:t>
            </a:r>
            <a:r>
              <a:rPr lang="en-US" dirty="0"/>
              <a:t>(which is inhibited by Notch) cannot be killed by inhibiting the Notch </a:t>
            </a:r>
            <a:r>
              <a:rPr lang="en-US" dirty="0" smtClean="0"/>
              <a:t>pathway (Gutierrez and Look, 2007)</a:t>
            </a:r>
          </a:p>
          <a:p>
            <a:r>
              <a:rPr lang="en-US" dirty="0" err="1" smtClean="0"/>
              <a:t>Akt</a:t>
            </a:r>
            <a:r>
              <a:rPr lang="en-US" dirty="0" smtClean="0"/>
              <a:t> pathway up-regulated in the original microarray</a:t>
            </a:r>
            <a:endParaRPr lang="en-US" dirty="0"/>
          </a:p>
        </p:txBody>
      </p:sp>
    </p:spTree>
    <p:extLst>
      <p:ext uri="{BB962C8B-B14F-4D97-AF65-F5344CB8AC3E}">
        <p14:creationId xmlns:p14="http://schemas.microsoft.com/office/powerpoint/2010/main" val="1754455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7772400" cy="4525963"/>
          </a:xfrm>
        </p:spPr>
        <p:txBody>
          <a:bodyPr/>
          <a:lstStyle/>
          <a:p>
            <a:r>
              <a:rPr lang="en-US" dirty="0" smtClean="0"/>
              <a:t>Innate immunity pathways and their targets are up-regulated in the Haddad lab microarray</a:t>
            </a:r>
            <a:endParaRPr lang="en-US" dirty="0"/>
          </a:p>
        </p:txBody>
      </p:sp>
      <p:sp>
        <p:nvSpPr>
          <p:cNvPr id="4" name="Title 1"/>
          <p:cNvSpPr>
            <a:spLocks noGrp="1"/>
          </p:cNvSpPr>
          <p:nvPr>
            <p:ph type="title"/>
          </p:nvPr>
        </p:nvSpPr>
        <p:spPr/>
        <p:txBody>
          <a:bodyPr/>
          <a:lstStyle/>
          <a:p>
            <a:r>
              <a:rPr lang="en-US" sz="4800" dirty="0" smtClean="0">
                <a:solidFill>
                  <a:srgbClr val="FFFF00"/>
                </a:solidFill>
              </a:rPr>
              <a:t>Stress Response</a:t>
            </a:r>
            <a:endParaRPr lang="en-US" sz="4800" dirty="0">
              <a:solidFill>
                <a:srgbClr val="FFFF00"/>
              </a:solidFill>
            </a:endParaRPr>
          </a:p>
        </p:txBody>
      </p:sp>
    </p:spTree>
    <p:extLst>
      <p:ext uri="{BB962C8B-B14F-4D97-AF65-F5344CB8AC3E}">
        <p14:creationId xmlns:p14="http://schemas.microsoft.com/office/powerpoint/2010/main" val="9601327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968" y="1676400"/>
            <a:ext cx="5206063" cy="47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2286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FFFF00"/>
                </a:solidFill>
              </a:rPr>
              <a:t>Notch Confers </a:t>
            </a:r>
            <a:r>
              <a:rPr lang="en-US" dirty="0">
                <a:solidFill>
                  <a:srgbClr val="FFFF00"/>
                </a:solidFill>
              </a:rPr>
              <a:t>H</a:t>
            </a:r>
            <a:r>
              <a:rPr lang="en-US" dirty="0" smtClean="0">
                <a:solidFill>
                  <a:srgbClr val="FFFF00"/>
                </a:solidFill>
              </a:rPr>
              <a:t>ypoxia </a:t>
            </a:r>
            <a:r>
              <a:rPr lang="en-US" dirty="0">
                <a:solidFill>
                  <a:srgbClr val="FFFF00"/>
                </a:solidFill>
              </a:rPr>
              <a:t>T</a:t>
            </a:r>
            <a:r>
              <a:rPr lang="en-US" dirty="0" smtClean="0">
                <a:solidFill>
                  <a:srgbClr val="FFFF00"/>
                </a:solidFill>
              </a:rPr>
              <a:t>olerance </a:t>
            </a:r>
            <a:r>
              <a:rPr lang="en-US" dirty="0">
                <a:solidFill>
                  <a:srgbClr val="FFFF00"/>
                </a:solidFill>
              </a:rPr>
              <a:t>V</a:t>
            </a:r>
            <a:r>
              <a:rPr lang="en-US" dirty="0" smtClean="0">
                <a:solidFill>
                  <a:srgbClr val="FFFF00"/>
                </a:solidFill>
              </a:rPr>
              <a:t>ia </a:t>
            </a:r>
            <a:r>
              <a:rPr lang="en-US" dirty="0">
                <a:solidFill>
                  <a:srgbClr val="FFFF00"/>
                </a:solidFill>
              </a:rPr>
              <a:t>A</a:t>
            </a:r>
            <a:r>
              <a:rPr lang="en-US" dirty="0" smtClean="0">
                <a:solidFill>
                  <a:srgbClr val="FFFF00"/>
                </a:solidFill>
              </a:rPr>
              <a:t>ctivation of Stress </a:t>
            </a:r>
            <a:r>
              <a:rPr lang="en-US" dirty="0">
                <a:solidFill>
                  <a:srgbClr val="FFFF00"/>
                </a:solidFill>
              </a:rPr>
              <a:t>R</a:t>
            </a:r>
            <a:r>
              <a:rPr lang="en-US" dirty="0" smtClean="0">
                <a:solidFill>
                  <a:srgbClr val="FFFF00"/>
                </a:solidFill>
              </a:rPr>
              <a:t>esponse </a:t>
            </a:r>
            <a:r>
              <a:rPr lang="en-US" dirty="0">
                <a:solidFill>
                  <a:srgbClr val="FFFF00"/>
                </a:solidFill>
              </a:rPr>
              <a:t>G</a:t>
            </a:r>
            <a:r>
              <a:rPr lang="en-US" dirty="0" smtClean="0">
                <a:solidFill>
                  <a:srgbClr val="FFFF00"/>
                </a:solidFill>
              </a:rPr>
              <a:t>enes</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Study </a:t>
            </a:r>
            <a:r>
              <a:rPr lang="en-US" dirty="0">
                <a:solidFill>
                  <a:srgbClr val="FFFF00"/>
                </a:solidFill>
              </a:rPr>
              <a:t>H</a:t>
            </a:r>
            <a:r>
              <a:rPr lang="en-US" dirty="0" smtClean="0">
                <a:solidFill>
                  <a:srgbClr val="FFFF00"/>
                </a:solidFill>
              </a:rPr>
              <a:t>ypoxia?</a:t>
            </a:r>
            <a:endParaRPr lang="en-US" dirty="0">
              <a:solidFill>
                <a:srgbClr val="FFFF00"/>
              </a:solidFill>
            </a:endParaRPr>
          </a:p>
        </p:txBody>
      </p:sp>
      <p:sp>
        <p:nvSpPr>
          <p:cNvPr id="5" name="Rectangle 3"/>
          <p:cNvSpPr txBox="1">
            <a:spLocks noChangeArrowheads="1"/>
          </p:cNvSpPr>
          <p:nvPr/>
        </p:nvSpPr>
        <p:spPr bwMode="auto">
          <a:xfrm>
            <a:off x="5334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90000"/>
              </a:lnSpc>
              <a:buClr>
                <a:schemeClr val="tx1"/>
              </a:buClr>
              <a:buFontTx/>
              <a:buAutoNum type="arabicParenR"/>
            </a:pPr>
            <a:r>
              <a:rPr lang="en-US" dirty="0" smtClean="0"/>
              <a:t>Hypoxia is a major contributing factor leading to damage during heart attack, stroke, asthma, and high altitude sickness</a:t>
            </a:r>
          </a:p>
          <a:p>
            <a:pPr marL="609600" indent="-609600">
              <a:lnSpc>
                <a:spcPct val="90000"/>
              </a:lnSpc>
              <a:buClr>
                <a:schemeClr val="tx1"/>
              </a:buClr>
              <a:buFontTx/>
              <a:buAutoNum type="arabicParenR"/>
            </a:pPr>
            <a:r>
              <a:rPr lang="en-US" dirty="0" smtClean="0"/>
              <a:t>Cost of Cardiovascular Disease and stroke for 2010 is estimated to be half a trillion dollars (Lloyd-Jones, 2010)</a:t>
            </a:r>
          </a:p>
          <a:p>
            <a:pPr marL="609600" indent="-609600">
              <a:lnSpc>
                <a:spcPct val="90000"/>
              </a:lnSpc>
              <a:buClr>
                <a:schemeClr val="tx1"/>
              </a:buClr>
              <a:buFontTx/>
              <a:buAutoNum type="arabicParenR"/>
            </a:pPr>
            <a:r>
              <a:rPr lang="en-US" dirty="0" smtClean="0"/>
              <a:t>Studies of hypoxia tolerance and vulnerability to hypoxia are crucial for developing therapies for these diseases</a:t>
            </a:r>
          </a:p>
        </p:txBody>
      </p:sp>
    </p:spTree>
    <p:extLst>
      <p:ext uri="{BB962C8B-B14F-4D97-AF65-F5344CB8AC3E}">
        <p14:creationId xmlns:p14="http://schemas.microsoft.com/office/powerpoint/2010/main" val="23905760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65"/>
          <p:cNvSpPr txBox="1">
            <a:spLocks noChangeArrowheads="1"/>
          </p:cNvSpPr>
          <p:nvPr/>
        </p:nvSpPr>
        <p:spPr bwMode="auto">
          <a:xfrm>
            <a:off x="2819400" y="5834109"/>
            <a:ext cx="3470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Increased Survival During Chronic Hypoxia</a:t>
            </a:r>
            <a:endParaRPr lang="en-US" sz="2400" dirty="0"/>
          </a:p>
        </p:txBody>
      </p:sp>
      <p:sp>
        <p:nvSpPr>
          <p:cNvPr id="25" name="TextBox 24"/>
          <p:cNvSpPr txBox="1"/>
          <p:nvPr/>
        </p:nvSpPr>
        <p:spPr>
          <a:xfrm>
            <a:off x="152400" y="-57329"/>
            <a:ext cx="8991599" cy="1446550"/>
          </a:xfrm>
          <a:prstGeom prst="rect">
            <a:avLst/>
          </a:prstGeom>
          <a:noFill/>
        </p:spPr>
        <p:txBody>
          <a:bodyPr wrap="square" rtlCol="0">
            <a:spAutoFit/>
          </a:bodyPr>
          <a:lstStyle/>
          <a:p>
            <a:pPr algn="ctr"/>
            <a:r>
              <a:rPr lang="en-US" sz="4400" dirty="0" smtClean="0">
                <a:solidFill>
                  <a:srgbClr val="FFFF00"/>
                </a:solidFill>
              </a:rPr>
              <a:t>Model of NICD and Stress Pathways Conferring Hypoxia Tolerance</a:t>
            </a:r>
            <a:endParaRPr lang="en-US" sz="4400" dirty="0">
              <a:solidFill>
                <a:srgbClr val="FFFF00"/>
              </a:solidFill>
            </a:endParaRPr>
          </a:p>
        </p:txBody>
      </p:sp>
      <p:grpSp>
        <p:nvGrpSpPr>
          <p:cNvPr id="18" name="Group 17"/>
          <p:cNvGrpSpPr/>
          <p:nvPr/>
        </p:nvGrpSpPr>
        <p:grpSpPr>
          <a:xfrm>
            <a:off x="609600" y="1541571"/>
            <a:ext cx="7848600" cy="3640029"/>
            <a:chOff x="1066800" y="1798717"/>
            <a:chExt cx="7848600" cy="3640029"/>
          </a:xfrm>
        </p:grpSpPr>
        <p:sp>
          <p:nvSpPr>
            <p:cNvPr id="4" name="Oval 3"/>
            <p:cNvSpPr/>
            <p:nvPr/>
          </p:nvSpPr>
          <p:spPr>
            <a:xfrm>
              <a:off x="1066800" y="1798717"/>
              <a:ext cx="7848600" cy="36400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TextBox 3"/>
            <p:cNvSpPr txBox="1">
              <a:spLocks noChangeArrowheads="1"/>
            </p:cNvSpPr>
            <p:nvPr/>
          </p:nvSpPr>
          <p:spPr bwMode="auto">
            <a:xfrm>
              <a:off x="2892425" y="1828800"/>
              <a:ext cx="373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Eaat1 </a:t>
              </a:r>
              <a:r>
                <a:rPr lang="en-US" sz="2400" dirty="0"/>
                <a:t>Glia </a:t>
              </a:r>
            </a:p>
          </p:txBody>
        </p:sp>
        <p:grpSp>
          <p:nvGrpSpPr>
            <p:cNvPr id="8" name="Group 7"/>
            <p:cNvGrpSpPr/>
            <p:nvPr/>
          </p:nvGrpSpPr>
          <p:grpSpPr>
            <a:xfrm>
              <a:off x="1369221" y="2902803"/>
              <a:ext cx="2971800" cy="830997"/>
              <a:chOff x="1447800" y="3588603"/>
              <a:chExt cx="2971800" cy="830997"/>
            </a:xfrm>
          </p:grpSpPr>
          <p:sp>
            <p:nvSpPr>
              <p:cNvPr id="27" name="TextBox 26"/>
              <p:cNvSpPr txBox="1"/>
              <p:nvPr/>
            </p:nvSpPr>
            <p:spPr>
              <a:xfrm>
                <a:off x="1447800" y="3733800"/>
                <a:ext cx="956470" cy="461665"/>
              </a:xfrm>
              <a:prstGeom prst="rect">
                <a:avLst/>
              </a:prstGeom>
              <a:noFill/>
            </p:spPr>
            <p:txBody>
              <a:bodyPr wrap="square" rtlCol="0">
                <a:spAutoFit/>
              </a:bodyPr>
              <a:lstStyle/>
              <a:p>
                <a:pPr algn="ctr"/>
                <a:r>
                  <a:rPr lang="en-US" sz="2400" dirty="0" smtClean="0"/>
                  <a:t>NICD</a:t>
                </a:r>
                <a:endParaRPr lang="en-US" sz="2400" dirty="0"/>
              </a:p>
            </p:txBody>
          </p:sp>
          <p:cxnSp>
            <p:nvCxnSpPr>
              <p:cNvPr id="28" name="Straight Arrow Connector 27"/>
              <p:cNvCxnSpPr/>
              <p:nvPr/>
            </p:nvCxnSpPr>
            <p:spPr>
              <a:xfrm>
                <a:off x="2286000" y="3962400"/>
                <a:ext cx="381000" cy="67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flipV="1">
                <a:off x="1524000" y="3808412"/>
                <a:ext cx="0" cy="3063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743599" y="3588603"/>
                <a:ext cx="1676001" cy="830997"/>
                <a:chOff x="2743599" y="3588603"/>
                <a:chExt cx="1676001" cy="830997"/>
              </a:xfrm>
            </p:grpSpPr>
            <p:sp>
              <p:nvSpPr>
                <p:cNvPr id="30" name="TextBox 29"/>
                <p:cNvSpPr txBox="1"/>
                <p:nvPr/>
              </p:nvSpPr>
              <p:spPr>
                <a:xfrm>
                  <a:off x="2743599" y="3588603"/>
                  <a:ext cx="1676001" cy="830997"/>
                </a:xfrm>
                <a:prstGeom prst="rect">
                  <a:avLst/>
                </a:prstGeom>
                <a:noFill/>
              </p:spPr>
              <p:txBody>
                <a:bodyPr wrap="square" rtlCol="0">
                  <a:spAutoFit/>
                </a:bodyPr>
                <a:lstStyle/>
                <a:p>
                  <a:pPr algn="ctr"/>
                  <a:r>
                    <a:rPr lang="en-US" sz="2400" dirty="0" smtClean="0"/>
                    <a:t>Imd/Toll pathways</a:t>
                  </a:r>
                  <a:endParaRPr lang="en-US" sz="2400" dirty="0"/>
                </a:p>
              </p:txBody>
            </p:sp>
            <p:cxnSp>
              <p:nvCxnSpPr>
                <p:cNvPr id="34" name="Straight Arrow Connector 33"/>
                <p:cNvCxnSpPr/>
                <p:nvPr/>
              </p:nvCxnSpPr>
              <p:spPr bwMode="auto">
                <a:xfrm flipV="1">
                  <a:off x="2895600" y="3810000"/>
                  <a:ext cx="0" cy="3063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5334000" y="3885981"/>
              <a:ext cx="2795785" cy="830997"/>
              <a:chOff x="6122394" y="1748135"/>
              <a:chExt cx="2795785" cy="830997"/>
            </a:xfrm>
          </p:grpSpPr>
          <p:sp>
            <p:nvSpPr>
              <p:cNvPr id="14" name="TextBox 13"/>
              <p:cNvSpPr txBox="1"/>
              <p:nvPr/>
            </p:nvSpPr>
            <p:spPr>
              <a:xfrm>
                <a:off x="6122394" y="1748135"/>
                <a:ext cx="2795785" cy="830997"/>
              </a:xfrm>
              <a:prstGeom prst="rect">
                <a:avLst/>
              </a:prstGeom>
              <a:noFill/>
            </p:spPr>
            <p:txBody>
              <a:bodyPr wrap="square" rtlCol="0">
                <a:spAutoFit/>
              </a:bodyPr>
              <a:lstStyle/>
              <a:p>
                <a:pPr algn="ctr"/>
                <a:r>
                  <a:rPr lang="en-US" sz="2400" dirty="0" smtClean="0"/>
                  <a:t>Relish activity</a:t>
                </a:r>
              </a:p>
              <a:p>
                <a:pPr algn="ctr"/>
                <a:r>
                  <a:rPr lang="en-US" sz="2400" dirty="0" smtClean="0"/>
                  <a:t>via binding to NICD*</a:t>
                </a:r>
                <a:endParaRPr lang="en-US" sz="2400" dirty="0"/>
              </a:p>
            </p:txBody>
          </p:sp>
          <p:cxnSp>
            <p:nvCxnSpPr>
              <p:cNvPr id="15" name="Straight Arrow Connector 14"/>
              <p:cNvCxnSpPr/>
              <p:nvPr/>
            </p:nvCxnSpPr>
            <p:spPr bwMode="auto">
              <a:xfrm flipV="1">
                <a:off x="6298010" y="1798717"/>
                <a:ext cx="0" cy="3063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Oval 6"/>
            <p:cNvSpPr/>
            <p:nvPr/>
          </p:nvSpPr>
          <p:spPr>
            <a:xfrm>
              <a:off x="5112984" y="3031819"/>
              <a:ext cx="3116616" cy="19647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
            <p:cNvSpPr txBox="1">
              <a:spLocks noChangeArrowheads="1"/>
            </p:cNvSpPr>
            <p:nvPr/>
          </p:nvSpPr>
          <p:spPr bwMode="auto">
            <a:xfrm>
              <a:off x="5283198" y="3043535"/>
              <a:ext cx="1969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Nucleus</a:t>
              </a:r>
              <a:endParaRPr lang="en-US" sz="2400" dirty="0">
                <a:solidFill>
                  <a:srgbClr val="FF0000"/>
                </a:solidFill>
              </a:endParaRPr>
            </a:p>
          </p:txBody>
        </p:sp>
        <p:cxnSp>
          <p:nvCxnSpPr>
            <p:cNvPr id="10" name="Straight Arrow Connector 9"/>
            <p:cNvCxnSpPr/>
            <p:nvPr/>
          </p:nvCxnSpPr>
          <p:spPr>
            <a:xfrm>
              <a:off x="4191000" y="3275806"/>
              <a:ext cx="1092198" cy="8139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Right Brace 16"/>
          <p:cNvSpPr/>
          <p:nvPr/>
        </p:nvSpPr>
        <p:spPr>
          <a:xfrm rot="5400000">
            <a:off x="4193370" y="1297769"/>
            <a:ext cx="681060" cy="8305800"/>
          </a:xfrm>
          <a:prstGeom prst="rightBrace">
            <a:avLst>
              <a:gd name="adj1" fmla="val 8333"/>
              <a:gd name="adj2" fmla="val 4976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249941" y="6381690"/>
            <a:ext cx="3110312" cy="400110"/>
          </a:xfrm>
          <a:prstGeom prst="rect">
            <a:avLst/>
          </a:prstGeom>
          <a:noFill/>
        </p:spPr>
        <p:txBody>
          <a:bodyPr wrap="square" rtlCol="0">
            <a:spAutoFit/>
          </a:bodyPr>
          <a:lstStyle/>
          <a:p>
            <a:r>
              <a:rPr lang="en-US" sz="2000" dirty="0" smtClean="0"/>
              <a:t>*Based on Shin et al., 2006</a:t>
            </a:r>
            <a:endParaRPr lang="en-US" sz="2000" dirty="0"/>
          </a:p>
        </p:txBody>
      </p:sp>
    </p:spTree>
    <p:extLst>
      <p:ext uri="{BB962C8B-B14F-4D97-AF65-F5344CB8AC3E}">
        <p14:creationId xmlns:p14="http://schemas.microsoft.com/office/powerpoint/2010/main" val="19825225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solidFill>
                  <a:srgbClr val="FFFF00"/>
                </a:solidFill>
              </a:rPr>
              <a:t>Conclusions</a:t>
            </a:r>
            <a:endParaRPr lang="en-US" dirty="0">
              <a:solidFill>
                <a:srgbClr val="FFFF00"/>
              </a:solidFill>
            </a:endParaRPr>
          </a:p>
        </p:txBody>
      </p:sp>
      <p:sp>
        <p:nvSpPr>
          <p:cNvPr id="4" name="Content Placeholder 2"/>
          <p:cNvSpPr txBox="1">
            <a:spLocks/>
          </p:cNvSpPr>
          <p:nvPr/>
        </p:nvSpPr>
        <p:spPr bwMode="auto">
          <a:xfrm>
            <a:off x="609600" y="2103437"/>
            <a:ext cx="8229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en-US" dirty="0" smtClean="0"/>
              <a:t>Up-regulation of Notch signaling potentiates survival during chronic hypoxia</a:t>
            </a:r>
          </a:p>
          <a:p>
            <a:pPr marL="514350" indent="-514350">
              <a:buFont typeface="+mj-lt"/>
              <a:buAutoNum type="arabicParenR"/>
            </a:pPr>
            <a:endParaRPr lang="en-US" dirty="0" smtClean="0"/>
          </a:p>
          <a:p>
            <a:pPr marL="514350" indent="-514350">
              <a:buFont typeface="+mj-lt"/>
              <a:buAutoNum type="arabicParenR"/>
            </a:pPr>
            <a:r>
              <a:rPr lang="en-US" dirty="0" smtClean="0"/>
              <a:t>Notch mediates hypoxic survival through canonical target genes (m-</a:t>
            </a:r>
            <a:r>
              <a:rPr lang="el-GR" dirty="0" smtClean="0"/>
              <a:t>α</a:t>
            </a:r>
            <a:r>
              <a:rPr lang="en-US" dirty="0" smtClean="0"/>
              <a:t>) </a:t>
            </a:r>
            <a:r>
              <a:rPr lang="en-US" i="1" dirty="0" smtClean="0"/>
              <a:t>and</a:t>
            </a:r>
            <a:r>
              <a:rPr lang="en-US" dirty="0" smtClean="0"/>
              <a:t> via stress response pathways (Relish)</a:t>
            </a:r>
            <a:endParaRPr lang="en-US" dirty="0"/>
          </a:p>
        </p:txBody>
      </p:sp>
    </p:spTree>
    <p:extLst>
      <p:ext uri="{BB962C8B-B14F-4D97-AF65-F5344CB8AC3E}">
        <p14:creationId xmlns:p14="http://schemas.microsoft.com/office/powerpoint/2010/main" val="32251809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r>
              <a:rPr lang="en-US" sz="4400" dirty="0">
                <a:solidFill>
                  <a:srgbClr val="FFFF00"/>
                </a:solidFill>
                <a:latin typeface="+mn-lt"/>
                <a:ea typeface="SimSun" pitchFamily="2" charset="-122"/>
              </a:rPr>
              <a:t>Acknowledgements</a:t>
            </a:r>
          </a:p>
        </p:txBody>
      </p:sp>
      <p:sp>
        <p:nvSpPr>
          <p:cNvPr id="55299" name="Text Box 2"/>
          <p:cNvSpPr txBox="1">
            <a:spLocks noChangeArrowheads="1"/>
          </p:cNvSpPr>
          <p:nvPr/>
        </p:nvSpPr>
        <p:spPr bwMode="auto">
          <a:xfrm>
            <a:off x="1524000" y="3581400"/>
            <a:ext cx="60960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r>
              <a:rPr lang="en-US" sz="3600" dirty="0">
                <a:latin typeface="+mn-lt"/>
                <a:ea typeface="SimSun" pitchFamily="2" charset="-122"/>
              </a:rPr>
              <a:t>Everyone in the Haddad </a:t>
            </a:r>
            <a:r>
              <a:rPr lang="en-US" sz="3600" dirty="0" smtClean="0">
                <a:latin typeface="+mn-lt"/>
                <a:ea typeface="SimSun" pitchFamily="2" charset="-122"/>
              </a:rPr>
              <a:t>Lab</a:t>
            </a:r>
            <a:endParaRPr lang="en-US" sz="3600" dirty="0">
              <a:latin typeface="+mn-lt"/>
              <a:ea typeface="SimSun" pitchFamily="2" charset="-122"/>
            </a:endParaRPr>
          </a:p>
        </p:txBody>
      </p:sp>
      <p:pic>
        <p:nvPicPr>
          <p:cNvPr id="5530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990600"/>
            <a:ext cx="6248400" cy="2463800"/>
          </a:xfrm>
          <a:prstGeom prst="rect">
            <a:avLst/>
          </a:prstGeom>
          <a:noFill/>
          <a:ln>
            <a:noFill/>
          </a:ln>
          <a:effectLst/>
          <a:extLst>
            <a:ext uri="{909E8E84-426E-40DD-AFC4-6F175D3DCCD1}">
              <a14:hiddenFill xmlns:a14="http://schemas.microsoft.com/office/drawing/2010/main">
                <a:blipFill dpi="0" rotWithShape="0">
                  <a:blip/>
                  <a:srcRect l="4018" t="44608" r="2631" b="98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1828800" y="4343400"/>
            <a:ext cx="6324600" cy="1970961"/>
            <a:chOff x="1828800" y="4178596"/>
            <a:chExt cx="6324600" cy="1970961"/>
          </a:xfrm>
        </p:grpSpPr>
        <p:sp>
          <p:nvSpPr>
            <p:cNvPr id="55300" name="Text Box 3"/>
            <p:cNvSpPr txBox="1">
              <a:spLocks noChangeArrowheads="1"/>
            </p:cNvSpPr>
            <p:nvPr/>
          </p:nvSpPr>
          <p:spPr bwMode="auto">
            <a:xfrm>
              <a:off x="2438400" y="4178596"/>
              <a:ext cx="4191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r>
                <a:rPr lang="en-US" sz="3200" dirty="0">
                  <a:latin typeface="+mn-lt"/>
                  <a:ea typeface="SimSun" pitchFamily="2" charset="-122"/>
                </a:rPr>
                <a:t>Dr. James Posakony</a:t>
              </a:r>
            </a:p>
          </p:txBody>
        </p:sp>
        <p:sp>
          <p:nvSpPr>
            <p:cNvPr id="55301" name="Text Box 4"/>
            <p:cNvSpPr txBox="1">
              <a:spLocks noChangeArrowheads="1"/>
            </p:cNvSpPr>
            <p:nvPr/>
          </p:nvSpPr>
          <p:spPr bwMode="auto">
            <a:xfrm>
              <a:off x="2667000" y="5142688"/>
              <a:ext cx="39878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r>
                <a:rPr lang="en-US" sz="3200" dirty="0">
                  <a:latin typeface="+mn-lt"/>
                  <a:ea typeface="SimSun" pitchFamily="2" charset="-122"/>
                </a:rPr>
                <a:t>Dr. Carol Weaver</a:t>
              </a:r>
            </a:p>
          </p:txBody>
        </p:sp>
        <p:sp>
          <p:nvSpPr>
            <p:cNvPr id="55302" name="Text Box 5"/>
            <p:cNvSpPr txBox="1">
              <a:spLocks noChangeArrowheads="1"/>
            </p:cNvSpPr>
            <p:nvPr/>
          </p:nvSpPr>
          <p:spPr bwMode="auto">
            <a:xfrm>
              <a:off x="1828800" y="5562600"/>
              <a:ext cx="63246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r>
                <a:rPr lang="en-US" sz="3200" dirty="0">
                  <a:latin typeface="+mn-lt"/>
                  <a:ea typeface="SimSun" pitchFamily="2" charset="-122"/>
                </a:rPr>
                <a:t>Dr. Kristina Schimmelpfeng-Henthorn</a:t>
              </a:r>
            </a:p>
          </p:txBody>
        </p:sp>
        <p:sp>
          <p:nvSpPr>
            <p:cNvPr id="8" name="Text Box 3"/>
            <p:cNvSpPr txBox="1">
              <a:spLocks noChangeArrowheads="1"/>
            </p:cNvSpPr>
            <p:nvPr/>
          </p:nvSpPr>
          <p:spPr bwMode="auto">
            <a:xfrm>
              <a:off x="2286000" y="4648200"/>
              <a:ext cx="46482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r>
                <a:rPr lang="en-US" sz="3200" dirty="0">
                  <a:latin typeface="+mn-lt"/>
                  <a:ea typeface="SimSun" pitchFamily="2" charset="-122"/>
                </a:rPr>
                <a:t>Dr. </a:t>
              </a:r>
              <a:r>
                <a:rPr lang="en-US" sz="3200" dirty="0" smtClean="0">
                  <a:latin typeface="+mn-lt"/>
                  <a:ea typeface="SimSun" pitchFamily="2" charset="-122"/>
                </a:rPr>
                <a:t>Joseph Fontana</a:t>
              </a:r>
              <a:endParaRPr lang="en-US" sz="3200" dirty="0">
                <a:latin typeface="+mn-lt"/>
                <a:ea typeface="SimSun" pitchFamily="2" charset="-122"/>
              </a:endParaRPr>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10600" cy="707886"/>
          </a:xfrm>
          <a:prstGeom prst="rect">
            <a:avLst/>
          </a:prstGeom>
          <a:noFill/>
        </p:spPr>
        <p:txBody>
          <a:bodyPr wrap="square" rtlCol="0">
            <a:spAutoFit/>
          </a:bodyPr>
          <a:lstStyle/>
          <a:p>
            <a:pPr algn="ctr"/>
            <a:r>
              <a:rPr lang="en-US" sz="4000" dirty="0" smtClean="0">
                <a:solidFill>
                  <a:srgbClr val="FFFF00"/>
                </a:solidFill>
              </a:rPr>
              <a:t>Model Organisms Used to Study Hypoxia </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1777099"/>
            <a:ext cx="2304638" cy="233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586843" y="1795242"/>
            <a:ext cx="2514600" cy="1836223"/>
            <a:chOff x="-609600" y="2057399"/>
            <a:chExt cx="7069544" cy="3945325"/>
          </a:xfrm>
        </p:grpSpPr>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 y="2057399"/>
              <a:ext cx="7069544" cy="39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43600" y="2057399"/>
              <a:ext cx="516344" cy="4572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53199" y="1777099"/>
            <a:ext cx="2118889" cy="187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85778" y="4495800"/>
            <a:ext cx="4624422" cy="14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068786" y="4114800"/>
            <a:ext cx="1999759" cy="198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92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31"/>
                                        </p:tgtEl>
                                      </p:cBhvr>
                                    </p:animEffect>
                                    <p:set>
                                      <p:cBhvr>
                                        <p:cTn id="10"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Use Fruit Flies?</a:t>
            </a:r>
            <a:endParaRPr lang="en-US" dirty="0">
              <a:solidFill>
                <a:srgbClr val="FFFF00"/>
              </a:solidFill>
            </a:endParaRPr>
          </a:p>
        </p:txBody>
      </p:sp>
      <p:sp>
        <p:nvSpPr>
          <p:cNvPr id="4" name="Text Box 4"/>
          <p:cNvSpPr txBox="1">
            <a:spLocks noChangeArrowheads="1"/>
          </p:cNvSpPr>
          <p:nvPr/>
        </p:nvSpPr>
        <p:spPr bwMode="auto">
          <a:xfrm>
            <a:off x="747485" y="1676400"/>
            <a:ext cx="764902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514350" indent="-514350">
              <a:spcBef>
                <a:spcPct val="50000"/>
              </a:spcBef>
              <a:buClr>
                <a:schemeClr val="tx1"/>
              </a:buClr>
              <a:buFont typeface="+mj-lt"/>
              <a:buAutoNum type="arabicParenR"/>
            </a:pPr>
            <a:r>
              <a:rPr lang="en-US" sz="3200" dirty="0" smtClean="0">
                <a:latin typeface="+mn-lt"/>
              </a:rPr>
              <a:t>Numerous genes and pathways conserved from flies to humans</a:t>
            </a:r>
            <a:endParaRPr lang="en-US" sz="3200" dirty="0">
              <a:latin typeface="+mn-lt"/>
            </a:endParaRPr>
          </a:p>
          <a:p>
            <a:pPr marL="514350" indent="-514350">
              <a:spcBef>
                <a:spcPct val="50000"/>
              </a:spcBef>
              <a:buClr>
                <a:schemeClr val="tx1"/>
              </a:buClr>
              <a:buFont typeface="+mj-lt"/>
              <a:buAutoNum type="arabicParenR"/>
            </a:pPr>
            <a:r>
              <a:rPr lang="en-US" sz="3200" dirty="0" smtClean="0">
                <a:latin typeface="+mn-lt"/>
              </a:rPr>
              <a:t>Many genetic tools available</a:t>
            </a:r>
          </a:p>
          <a:p>
            <a:pPr marL="514350" indent="-514350">
              <a:spcBef>
                <a:spcPct val="50000"/>
              </a:spcBef>
              <a:buClr>
                <a:schemeClr val="tx1"/>
              </a:buClr>
              <a:buFont typeface="+mj-lt"/>
              <a:buAutoNum type="arabicParenR"/>
            </a:pPr>
            <a:r>
              <a:rPr lang="en-US" sz="3200" dirty="0" smtClean="0">
                <a:latin typeface="+mn-lt"/>
              </a:rPr>
              <a:t>Short </a:t>
            </a:r>
            <a:r>
              <a:rPr lang="en-US" sz="3200" dirty="0">
                <a:latin typeface="+mn-lt"/>
              </a:rPr>
              <a:t>generation </a:t>
            </a:r>
            <a:r>
              <a:rPr lang="en-US" sz="3200" dirty="0" smtClean="0">
                <a:latin typeface="+mn-lt"/>
              </a:rPr>
              <a:t>time</a:t>
            </a:r>
          </a:p>
          <a:p>
            <a:pPr marL="514350" indent="-514350">
              <a:spcBef>
                <a:spcPct val="50000"/>
              </a:spcBef>
              <a:buClr>
                <a:schemeClr val="tx1"/>
              </a:buClr>
              <a:buFont typeface="+mj-lt"/>
              <a:buAutoNum type="arabicParenR"/>
            </a:pPr>
            <a:r>
              <a:rPr lang="en-US" sz="3200" dirty="0">
                <a:latin typeface="+mn-lt"/>
              </a:rPr>
              <a:t>M</a:t>
            </a:r>
            <a:r>
              <a:rPr lang="en-US" sz="3200" dirty="0" smtClean="0">
                <a:latin typeface="+mn-lt"/>
              </a:rPr>
              <a:t>any progeny</a:t>
            </a:r>
            <a:endParaRPr lang="en-US" sz="3200" dirty="0">
              <a:latin typeface="+mn-lt"/>
            </a:endParaRPr>
          </a:p>
        </p:txBody>
      </p:sp>
    </p:spTree>
    <p:extLst>
      <p:ext uri="{BB962C8B-B14F-4D97-AF65-F5344CB8AC3E}">
        <p14:creationId xmlns:p14="http://schemas.microsoft.com/office/powerpoint/2010/main" val="3622265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Line 3"/>
          <p:cNvSpPr>
            <a:spLocks noChangeShapeType="1"/>
          </p:cNvSpPr>
          <p:nvPr/>
        </p:nvSpPr>
        <p:spPr bwMode="auto">
          <a:xfrm>
            <a:off x="1749249" y="1754140"/>
            <a:ext cx="663275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dirty="0"/>
          </a:p>
        </p:txBody>
      </p:sp>
      <p:sp>
        <p:nvSpPr>
          <p:cNvPr id="29700" name="Line 4"/>
          <p:cNvSpPr>
            <a:spLocks noChangeShapeType="1"/>
          </p:cNvSpPr>
          <p:nvPr/>
        </p:nvSpPr>
        <p:spPr bwMode="auto">
          <a:xfrm>
            <a:off x="2234938" y="2217125"/>
            <a:ext cx="7369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01" name="Line 5"/>
          <p:cNvSpPr>
            <a:spLocks noChangeShapeType="1"/>
          </p:cNvSpPr>
          <p:nvPr/>
        </p:nvSpPr>
        <p:spPr bwMode="auto">
          <a:xfrm>
            <a:off x="2971910" y="1908468"/>
            <a:ext cx="0" cy="6173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2" name="Line 6"/>
          <p:cNvSpPr>
            <a:spLocks noChangeShapeType="1"/>
          </p:cNvSpPr>
          <p:nvPr/>
        </p:nvSpPr>
        <p:spPr bwMode="auto">
          <a:xfrm>
            <a:off x="2971910" y="2525781"/>
            <a:ext cx="93796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03" name="Line 7"/>
          <p:cNvSpPr>
            <a:spLocks noChangeShapeType="1"/>
          </p:cNvSpPr>
          <p:nvPr/>
        </p:nvSpPr>
        <p:spPr bwMode="auto">
          <a:xfrm>
            <a:off x="3909876" y="1908468"/>
            <a:ext cx="0" cy="1003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4" name="Line 8"/>
          <p:cNvSpPr>
            <a:spLocks noChangeShapeType="1"/>
          </p:cNvSpPr>
          <p:nvPr/>
        </p:nvSpPr>
        <p:spPr bwMode="auto">
          <a:xfrm>
            <a:off x="3909876" y="2911602"/>
            <a:ext cx="107196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05" name="Line 9"/>
          <p:cNvSpPr>
            <a:spLocks noChangeShapeType="1"/>
          </p:cNvSpPr>
          <p:nvPr/>
        </p:nvSpPr>
        <p:spPr bwMode="auto">
          <a:xfrm>
            <a:off x="4981836" y="1908468"/>
            <a:ext cx="0" cy="14661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6" name="Line 10"/>
          <p:cNvSpPr>
            <a:spLocks noChangeShapeType="1"/>
          </p:cNvSpPr>
          <p:nvPr/>
        </p:nvSpPr>
        <p:spPr bwMode="auto">
          <a:xfrm flipV="1">
            <a:off x="4981836" y="3360118"/>
            <a:ext cx="1709833" cy="14469"/>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dirty="0"/>
          </a:p>
        </p:txBody>
      </p:sp>
      <p:sp>
        <p:nvSpPr>
          <p:cNvPr id="29707" name="Line 11"/>
          <p:cNvSpPr>
            <a:spLocks noChangeShapeType="1"/>
          </p:cNvSpPr>
          <p:nvPr/>
        </p:nvSpPr>
        <p:spPr bwMode="auto">
          <a:xfrm>
            <a:off x="2234938" y="1908468"/>
            <a:ext cx="0" cy="3086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8" name="Text Box 12"/>
          <p:cNvSpPr txBox="1">
            <a:spLocks noChangeArrowheads="1"/>
          </p:cNvSpPr>
          <p:nvPr/>
        </p:nvSpPr>
        <p:spPr bwMode="auto">
          <a:xfrm>
            <a:off x="2033946" y="1353850"/>
            <a:ext cx="489462"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F1</a:t>
            </a:r>
          </a:p>
        </p:txBody>
      </p:sp>
      <p:sp>
        <p:nvSpPr>
          <p:cNvPr id="29709" name="Text Box 13"/>
          <p:cNvSpPr txBox="1">
            <a:spLocks noChangeArrowheads="1"/>
          </p:cNvSpPr>
          <p:nvPr/>
        </p:nvSpPr>
        <p:spPr bwMode="auto">
          <a:xfrm>
            <a:off x="2770918" y="1353850"/>
            <a:ext cx="489462"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F4</a:t>
            </a:r>
          </a:p>
        </p:txBody>
      </p:sp>
      <p:sp>
        <p:nvSpPr>
          <p:cNvPr id="29710" name="Text Box 14"/>
          <p:cNvSpPr txBox="1">
            <a:spLocks noChangeArrowheads="1"/>
          </p:cNvSpPr>
          <p:nvPr/>
        </p:nvSpPr>
        <p:spPr bwMode="auto">
          <a:xfrm>
            <a:off x="3708884" y="1353850"/>
            <a:ext cx="489462"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F8</a:t>
            </a:r>
          </a:p>
        </p:txBody>
      </p:sp>
      <p:sp>
        <p:nvSpPr>
          <p:cNvPr id="29711" name="Text Box 15"/>
          <p:cNvSpPr txBox="1">
            <a:spLocks noChangeArrowheads="1"/>
          </p:cNvSpPr>
          <p:nvPr/>
        </p:nvSpPr>
        <p:spPr bwMode="auto">
          <a:xfrm>
            <a:off x="4780843" y="1368319"/>
            <a:ext cx="494107" cy="4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F13</a:t>
            </a:r>
          </a:p>
        </p:txBody>
      </p:sp>
      <p:sp>
        <p:nvSpPr>
          <p:cNvPr id="29712" name="Text Box 16"/>
          <p:cNvSpPr txBox="1">
            <a:spLocks noChangeArrowheads="1"/>
          </p:cNvSpPr>
          <p:nvPr/>
        </p:nvSpPr>
        <p:spPr bwMode="auto">
          <a:xfrm>
            <a:off x="2368933" y="2202655"/>
            <a:ext cx="569464"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8%</a:t>
            </a:r>
          </a:p>
        </p:txBody>
      </p:sp>
      <p:sp>
        <p:nvSpPr>
          <p:cNvPr id="29713" name="Text Box 17"/>
          <p:cNvSpPr txBox="1">
            <a:spLocks noChangeArrowheads="1"/>
          </p:cNvSpPr>
          <p:nvPr/>
        </p:nvSpPr>
        <p:spPr bwMode="auto">
          <a:xfrm>
            <a:off x="3172903" y="2525781"/>
            <a:ext cx="569464"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7%</a:t>
            </a:r>
          </a:p>
        </p:txBody>
      </p:sp>
      <p:sp>
        <p:nvSpPr>
          <p:cNvPr id="29714" name="Text Box 18"/>
          <p:cNvSpPr txBox="1">
            <a:spLocks noChangeArrowheads="1"/>
          </p:cNvSpPr>
          <p:nvPr/>
        </p:nvSpPr>
        <p:spPr bwMode="auto">
          <a:xfrm>
            <a:off x="4244863" y="2911602"/>
            <a:ext cx="569464"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6%</a:t>
            </a:r>
          </a:p>
        </p:txBody>
      </p:sp>
      <p:sp>
        <p:nvSpPr>
          <p:cNvPr id="29715" name="Text Box 19"/>
          <p:cNvSpPr txBox="1">
            <a:spLocks noChangeArrowheads="1"/>
          </p:cNvSpPr>
          <p:nvPr/>
        </p:nvSpPr>
        <p:spPr bwMode="auto">
          <a:xfrm>
            <a:off x="5526536" y="3374588"/>
            <a:ext cx="569464"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5%</a:t>
            </a:r>
          </a:p>
        </p:txBody>
      </p:sp>
      <p:sp>
        <p:nvSpPr>
          <p:cNvPr id="29716" name="Text Box 20"/>
          <p:cNvSpPr txBox="1">
            <a:spLocks noChangeArrowheads="1"/>
          </p:cNvSpPr>
          <p:nvPr/>
        </p:nvSpPr>
        <p:spPr bwMode="auto">
          <a:xfrm>
            <a:off x="7227648" y="3837572"/>
            <a:ext cx="413151" cy="3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t>4%</a:t>
            </a:r>
          </a:p>
        </p:txBody>
      </p:sp>
      <p:sp>
        <p:nvSpPr>
          <p:cNvPr id="29717" name="Text Box 21"/>
          <p:cNvSpPr txBox="1">
            <a:spLocks noChangeArrowheads="1"/>
          </p:cNvSpPr>
          <p:nvPr/>
        </p:nvSpPr>
        <p:spPr bwMode="auto">
          <a:xfrm>
            <a:off x="1296973" y="1569267"/>
            <a:ext cx="281948" cy="4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P</a:t>
            </a:r>
          </a:p>
        </p:txBody>
      </p:sp>
      <p:sp>
        <p:nvSpPr>
          <p:cNvPr id="29718" name="Text Box 22"/>
          <p:cNvSpPr txBox="1">
            <a:spLocks noChangeArrowheads="1"/>
          </p:cNvSpPr>
          <p:nvPr/>
        </p:nvSpPr>
        <p:spPr bwMode="auto">
          <a:xfrm>
            <a:off x="1631961" y="1744494"/>
            <a:ext cx="716739" cy="5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21%</a:t>
            </a:r>
          </a:p>
        </p:txBody>
      </p:sp>
      <p:sp>
        <p:nvSpPr>
          <p:cNvPr id="29719" name="Line 24"/>
          <p:cNvSpPr>
            <a:spLocks noChangeShapeType="1"/>
          </p:cNvSpPr>
          <p:nvPr/>
        </p:nvSpPr>
        <p:spPr bwMode="auto">
          <a:xfrm>
            <a:off x="6691667" y="1816836"/>
            <a:ext cx="0" cy="20062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20" name="Line 25"/>
          <p:cNvSpPr>
            <a:spLocks noChangeShapeType="1"/>
          </p:cNvSpPr>
          <p:nvPr/>
        </p:nvSpPr>
        <p:spPr bwMode="auto">
          <a:xfrm>
            <a:off x="6682295" y="3823104"/>
            <a:ext cx="1508840"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dirty="0"/>
          </a:p>
        </p:txBody>
      </p:sp>
      <p:sp>
        <p:nvSpPr>
          <p:cNvPr id="29721" name="Text Box 50"/>
          <p:cNvSpPr txBox="1">
            <a:spLocks noChangeArrowheads="1"/>
          </p:cNvSpPr>
          <p:nvPr/>
        </p:nvSpPr>
        <p:spPr bwMode="auto">
          <a:xfrm>
            <a:off x="6423677" y="1353850"/>
            <a:ext cx="494107" cy="4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t>F32</a:t>
            </a:r>
          </a:p>
        </p:txBody>
      </p:sp>
      <p:sp>
        <p:nvSpPr>
          <p:cNvPr id="29732" name="AutoShape 42"/>
          <p:cNvSpPr>
            <a:spLocks noChangeArrowheads="1"/>
          </p:cNvSpPr>
          <p:nvPr/>
        </p:nvSpPr>
        <p:spPr bwMode="auto">
          <a:xfrm>
            <a:off x="866992" y="2825185"/>
            <a:ext cx="334988" cy="1543283"/>
          </a:xfrm>
          <a:prstGeom prst="downArrow">
            <a:avLst>
              <a:gd name="adj1" fmla="val 50000"/>
              <a:gd name="adj2" fmla="val 100000"/>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9733" name="Text Box 44"/>
          <p:cNvSpPr txBox="1">
            <a:spLocks noChangeArrowheads="1"/>
          </p:cNvSpPr>
          <p:nvPr/>
        </p:nvSpPr>
        <p:spPr bwMode="auto">
          <a:xfrm>
            <a:off x="655320" y="3194930"/>
            <a:ext cx="755197" cy="64633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dirty="0">
                <a:solidFill>
                  <a:schemeClr val="bg1"/>
                </a:solidFill>
              </a:rPr>
              <a:t>O</a:t>
            </a:r>
            <a:r>
              <a:rPr lang="en-US" sz="3600" baseline="-25000" dirty="0">
                <a:solidFill>
                  <a:schemeClr val="bg1"/>
                </a:solidFill>
              </a:rPr>
              <a:t>2</a:t>
            </a:r>
          </a:p>
        </p:txBody>
      </p:sp>
      <p:sp>
        <p:nvSpPr>
          <p:cNvPr id="29734" name="Text Box 46"/>
          <p:cNvSpPr txBox="1">
            <a:spLocks noChangeArrowheads="1"/>
          </p:cNvSpPr>
          <p:nvPr/>
        </p:nvSpPr>
        <p:spPr bwMode="auto">
          <a:xfrm>
            <a:off x="304492" y="2362200"/>
            <a:ext cx="1730769" cy="53211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u="sng" dirty="0"/>
              <a:t>Feb 05, 2002</a:t>
            </a:r>
          </a:p>
        </p:txBody>
      </p:sp>
      <p:sp>
        <p:nvSpPr>
          <p:cNvPr id="2" name="TextBox 1"/>
          <p:cNvSpPr txBox="1"/>
          <p:nvPr/>
        </p:nvSpPr>
        <p:spPr>
          <a:xfrm>
            <a:off x="457200" y="228600"/>
            <a:ext cx="8231188" cy="769441"/>
          </a:xfrm>
          <a:prstGeom prst="rect">
            <a:avLst/>
          </a:prstGeom>
          <a:noFill/>
        </p:spPr>
        <p:txBody>
          <a:bodyPr wrap="square" rtlCol="0">
            <a:spAutoFit/>
          </a:bodyPr>
          <a:lstStyle/>
          <a:p>
            <a:pPr algn="ctr"/>
            <a:r>
              <a:rPr lang="en-US" sz="4400" dirty="0" smtClean="0">
                <a:solidFill>
                  <a:srgbClr val="FFFF00"/>
                </a:solidFill>
              </a:rPr>
              <a:t>“Darwinian” Selection Experiment</a:t>
            </a:r>
            <a:endParaRPr lang="en-US" sz="4400" dirty="0">
              <a:solidFill>
                <a:srgbClr val="FFFF00"/>
              </a:solidFill>
            </a:endParaRPr>
          </a:p>
        </p:txBody>
      </p:sp>
      <p:sp>
        <p:nvSpPr>
          <p:cNvPr id="40" name="Text Box 4"/>
          <p:cNvSpPr txBox="1">
            <a:spLocks noChangeArrowheads="1"/>
          </p:cNvSpPr>
          <p:nvPr/>
        </p:nvSpPr>
        <p:spPr bwMode="auto">
          <a:xfrm>
            <a:off x="5105400" y="6430963"/>
            <a:ext cx="3905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i="1" dirty="0"/>
              <a:t>from</a:t>
            </a:r>
            <a:r>
              <a:rPr lang="en-US" sz="1200" b="1" dirty="0"/>
              <a:t>: FlyMove (http://pbio07.uni-muenster.de/FlyMove/)</a:t>
            </a:r>
          </a:p>
        </p:txBody>
      </p:sp>
      <p:grpSp>
        <p:nvGrpSpPr>
          <p:cNvPr id="32" name="Group 31"/>
          <p:cNvGrpSpPr/>
          <p:nvPr/>
        </p:nvGrpSpPr>
        <p:grpSpPr>
          <a:xfrm>
            <a:off x="1522829" y="3437984"/>
            <a:ext cx="2791840" cy="2951298"/>
            <a:chOff x="-95862" y="1184978"/>
            <a:chExt cx="5445605" cy="5053522"/>
          </a:xfrm>
        </p:grpSpPr>
        <p:pic>
          <p:nvPicPr>
            <p:cNvPr id="36" name="Picture 5" descr="life_cyc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862" y="1184978"/>
              <a:ext cx="5445605" cy="505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6"/>
            <p:cNvSpPr>
              <a:spLocks noChangeShapeType="1"/>
            </p:cNvSpPr>
            <p:nvPr/>
          </p:nvSpPr>
          <p:spPr bwMode="auto">
            <a:xfrm flipH="1">
              <a:off x="4148581" y="3123332"/>
              <a:ext cx="609600" cy="6858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 name="Line 7"/>
            <p:cNvSpPr>
              <a:spLocks noChangeShapeType="1"/>
            </p:cNvSpPr>
            <p:nvPr/>
          </p:nvSpPr>
          <p:spPr bwMode="auto">
            <a:xfrm flipH="1">
              <a:off x="978385" y="2572223"/>
              <a:ext cx="838199" cy="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8"/>
            <p:cNvSpPr>
              <a:spLocks noChangeShapeType="1"/>
            </p:cNvSpPr>
            <p:nvPr/>
          </p:nvSpPr>
          <p:spPr bwMode="auto">
            <a:xfrm>
              <a:off x="4125129" y="3302977"/>
              <a:ext cx="762000" cy="4572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 name="Line 9"/>
            <p:cNvSpPr>
              <a:spLocks noChangeShapeType="1"/>
            </p:cNvSpPr>
            <p:nvPr/>
          </p:nvSpPr>
          <p:spPr bwMode="auto">
            <a:xfrm>
              <a:off x="1215761" y="2268403"/>
              <a:ext cx="457199" cy="7620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667000"/>
            <a:ext cx="6553200" cy="523220"/>
          </a:xfrm>
          <a:prstGeom prst="rect">
            <a:avLst/>
          </a:prstGeom>
          <a:noFill/>
        </p:spPr>
        <p:txBody>
          <a:bodyPr wrap="square" rtlCol="0">
            <a:spAutoFit/>
          </a:bodyPr>
          <a:lstStyle/>
          <a:p>
            <a:pPr algn="ctr"/>
            <a:r>
              <a:rPr lang="en-US" sz="2800" dirty="0" smtClean="0"/>
              <a:t>Notch Signaling Pathway  p= 0.00878</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790945172"/>
              </p:ext>
            </p:extLst>
          </p:nvPr>
        </p:nvGraphicFramePr>
        <p:xfrm>
          <a:off x="381000" y="1074309"/>
          <a:ext cx="8458200" cy="5326491"/>
        </p:xfrm>
        <a:graphic>
          <a:graphicData uri="http://schemas.openxmlformats.org/drawingml/2006/table">
            <a:tbl>
              <a:tblPr firstRow="1" firstCol="1" bandRow="1">
                <a:tableStyleId>{5C22544A-7EE6-4342-B048-85BDC9FD1C3A}</a:tableStyleId>
              </a:tblPr>
              <a:tblGrid>
                <a:gridCol w="4560794"/>
                <a:gridCol w="1444528"/>
                <a:gridCol w="1268730"/>
                <a:gridCol w="1184148"/>
              </a:tblGrid>
              <a:tr h="1090272">
                <a:tc>
                  <a:txBody>
                    <a:bodyPr/>
                    <a:lstStyle/>
                    <a:p>
                      <a:pPr marL="0" marR="0" algn="ctr">
                        <a:lnSpc>
                          <a:spcPct val="115000"/>
                        </a:lnSpc>
                        <a:spcBef>
                          <a:spcPts val="0"/>
                        </a:spcBef>
                        <a:spcAft>
                          <a:spcPts val="0"/>
                        </a:spcAft>
                      </a:pPr>
                      <a:r>
                        <a:rPr lang="en-US" sz="1400" dirty="0">
                          <a:effectLst/>
                        </a:rPr>
                        <a:t> </a:t>
                      </a:r>
                      <a:endParaRPr lang="en-US" sz="1800" dirty="0">
                        <a:effectLst/>
                      </a:endParaRPr>
                    </a:p>
                    <a:p>
                      <a:pPr marL="0" marR="0" algn="ctr">
                        <a:lnSpc>
                          <a:spcPct val="115000"/>
                        </a:lnSpc>
                        <a:spcBef>
                          <a:spcPts val="0"/>
                        </a:spcBef>
                        <a:spcAft>
                          <a:spcPts val="0"/>
                        </a:spcAft>
                      </a:pPr>
                      <a:r>
                        <a:rPr lang="en-US" sz="1400" dirty="0">
                          <a:effectLst/>
                        </a:rPr>
                        <a:t> </a:t>
                      </a:r>
                      <a:endParaRPr lang="en-US" sz="1800" dirty="0">
                        <a:effectLst/>
                      </a:endParaRPr>
                    </a:p>
                    <a:p>
                      <a:pPr marL="0" marR="0" algn="ctr">
                        <a:lnSpc>
                          <a:spcPct val="115000"/>
                        </a:lnSpc>
                        <a:spcBef>
                          <a:spcPts val="0"/>
                        </a:spcBef>
                        <a:spcAft>
                          <a:spcPts val="0"/>
                        </a:spcAft>
                      </a:pPr>
                      <a:r>
                        <a:rPr lang="en-US" sz="1400" dirty="0">
                          <a:effectLst/>
                        </a:rPr>
                        <a:t>Name of pathway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800" dirty="0">
                        <a:effectLst/>
                      </a:endParaRPr>
                    </a:p>
                    <a:p>
                      <a:pPr marL="0" marR="0" algn="ctr">
                        <a:lnSpc>
                          <a:spcPct val="115000"/>
                        </a:lnSpc>
                        <a:spcBef>
                          <a:spcPts val="0"/>
                        </a:spcBef>
                        <a:spcAft>
                          <a:spcPts val="0"/>
                        </a:spcAft>
                      </a:pPr>
                      <a:r>
                        <a:rPr lang="en-US" sz="1400" dirty="0">
                          <a:effectLst/>
                        </a:rPr>
                        <a:t> </a:t>
                      </a:r>
                      <a:endParaRPr lang="en-US" sz="1800" dirty="0">
                        <a:effectLst/>
                      </a:endParaRPr>
                    </a:p>
                    <a:p>
                      <a:pPr marL="0" marR="0" algn="ctr">
                        <a:lnSpc>
                          <a:spcPct val="115000"/>
                        </a:lnSpc>
                        <a:spcBef>
                          <a:spcPts val="0"/>
                        </a:spcBef>
                        <a:spcAft>
                          <a:spcPts val="0"/>
                        </a:spcAft>
                      </a:pPr>
                      <a:r>
                        <a:rPr lang="en-US" sz="1400" dirty="0">
                          <a:effectLst/>
                        </a:rPr>
                        <a:t>P-value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800" dirty="0">
                        <a:effectLst/>
                      </a:endParaRPr>
                    </a:p>
                    <a:p>
                      <a:pPr marL="0" marR="0" algn="ctr">
                        <a:lnSpc>
                          <a:spcPct val="115000"/>
                        </a:lnSpc>
                        <a:spcBef>
                          <a:spcPts val="0"/>
                        </a:spcBef>
                        <a:spcAft>
                          <a:spcPts val="0"/>
                        </a:spcAft>
                      </a:pPr>
                      <a:r>
                        <a:rPr lang="en-US" sz="1400" dirty="0">
                          <a:effectLst/>
                        </a:rPr>
                        <a:t>Number of Genes Changed</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Total Number of Genes in Pathway</a:t>
                      </a:r>
                      <a:endParaRPr lang="en-US" sz="1800" dirty="0">
                        <a:effectLst/>
                        <a:latin typeface="Calibri"/>
                        <a:ea typeface="Calibri"/>
                        <a:cs typeface="Times New Roman"/>
                      </a:endParaRPr>
                    </a:p>
                  </a:txBody>
                  <a:tcPr marL="68580" marR="68580" marT="0" marB="0"/>
                </a:tc>
              </a:tr>
              <a:tr h="263714">
                <a:tc>
                  <a:txBody>
                    <a:bodyPr/>
                    <a:lstStyle/>
                    <a:p>
                      <a:pPr marL="0" marR="0">
                        <a:lnSpc>
                          <a:spcPct val="115000"/>
                        </a:lnSpc>
                        <a:spcBef>
                          <a:spcPts val="0"/>
                        </a:spcBef>
                        <a:spcAft>
                          <a:spcPts val="1000"/>
                        </a:spcAft>
                      </a:pPr>
                      <a:r>
                        <a:rPr lang="en-US" sz="1400" dirty="0">
                          <a:effectLst/>
                        </a:rPr>
                        <a:t>Role of IAP-proteins in apoptosis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0.000564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6</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36</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a:effectLst/>
                        </a:rPr>
                        <a:t>Notch </a:t>
                      </a:r>
                      <a:r>
                        <a:rPr lang="en-US" sz="1400" dirty="0" smtClean="0">
                          <a:effectLst/>
                        </a:rPr>
                        <a:t>signaling </a:t>
                      </a:r>
                      <a:r>
                        <a:rPr lang="en-US" sz="1400" dirty="0">
                          <a:effectLst/>
                        </a:rPr>
                        <a:t>pathway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0.000878</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6</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39</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a:effectLst/>
                        </a:rPr>
                        <a:t>Caspase cascades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0.000951</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7</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54</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a:effectLst/>
                        </a:rPr>
                        <a:t>Role of APC in cell </a:t>
                      </a:r>
                      <a:r>
                        <a:rPr lang="en-US" sz="1400" dirty="0" smtClean="0">
                          <a:effectLst/>
                        </a:rPr>
                        <a:t>cycle </a:t>
                      </a:r>
                      <a:r>
                        <a:rPr lang="en-US" sz="1400" dirty="0">
                          <a:effectLst/>
                        </a:rPr>
                        <a:t>regulation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0.002916</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34</a:t>
                      </a:r>
                      <a:endParaRPr lang="en-US" sz="1100" dirty="0">
                        <a:effectLst/>
                        <a:latin typeface="Calibri"/>
                        <a:ea typeface="Calibri"/>
                        <a:cs typeface="Times New Roman"/>
                      </a:endParaRPr>
                    </a:p>
                  </a:txBody>
                  <a:tcPr marL="68580" marR="68580" marT="0" marB="0" anchor="ctr"/>
                </a:tc>
              </a:tr>
              <a:tr h="263714">
                <a:tc>
                  <a:txBody>
                    <a:bodyPr/>
                    <a:lstStyle/>
                    <a:p>
                      <a:pPr marL="0" marR="0">
                        <a:lnSpc>
                          <a:spcPct val="115000"/>
                        </a:lnSpc>
                        <a:spcBef>
                          <a:spcPts val="0"/>
                        </a:spcBef>
                        <a:spcAft>
                          <a:spcPts val="1000"/>
                        </a:spcAft>
                      </a:pPr>
                      <a:r>
                        <a:rPr lang="en-US" sz="1400" dirty="0">
                          <a:effectLst/>
                        </a:rPr>
                        <a:t>Role of SUMO in p53 regulation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0.002933</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21</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a:effectLst/>
                        </a:rPr>
                        <a:t>Role of Akt in hypoxia induced HIF1 activation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0.003264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6</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50</a:t>
                      </a:r>
                      <a:endParaRPr lang="en-US" sz="1100" dirty="0">
                        <a:effectLst/>
                        <a:latin typeface="Calibri"/>
                        <a:ea typeface="Calibri"/>
                        <a:cs typeface="Times New Roman"/>
                      </a:endParaRPr>
                    </a:p>
                  </a:txBody>
                  <a:tcPr marL="68580" marR="68580" marT="0" marB="0" anchor="ctr"/>
                </a:tc>
              </a:tr>
              <a:tr h="294180">
                <a:tc>
                  <a:txBody>
                    <a:bodyPr/>
                    <a:lstStyle/>
                    <a:p>
                      <a:pPr marL="0" marR="0">
                        <a:lnSpc>
                          <a:spcPct val="115000"/>
                        </a:lnSpc>
                        <a:spcBef>
                          <a:spcPts val="0"/>
                        </a:spcBef>
                        <a:spcAft>
                          <a:spcPts val="1000"/>
                        </a:spcAft>
                      </a:pPr>
                      <a:r>
                        <a:rPr lang="en-US" sz="1400" dirty="0">
                          <a:effectLst/>
                        </a:rPr>
                        <a:t>Ligand-dependent transcription of </a:t>
                      </a:r>
                      <a:r>
                        <a:rPr lang="en-US" sz="1400" dirty="0" smtClean="0">
                          <a:effectLst/>
                        </a:rPr>
                        <a:t>retinoid-target </a:t>
                      </a:r>
                      <a:r>
                        <a:rPr lang="en-US" sz="1400" dirty="0">
                          <a:effectLst/>
                        </a:rPr>
                        <a:t>genes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0.003707</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10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125</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smtClean="0">
                          <a:effectLst/>
                        </a:rPr>
                        <a:t>PTEN </a:t>
                      </a:r>
                      <a:r>
                        <a:rPr lang="en-US" sz="1400" dirty="0">
                          <a:effectLst/>
                        </a:rPr>
                        <a:t>pathway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0.005271</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6</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55</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smtClean="0">
                          <a:effectLst/>
                        </a:rPr>
                        <a:t>Glycolysis </a:t>
                      </a:r>
                      <a:r>
                        <a:rPr lang="en-US" sz="1400" dirty="0">
                          <a:effectLst/>
                        </a:rPr>
                        <a:t>and Gluconeogenesis part 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0.005752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3</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13</a:t>
                      </a:r>
                      <a:endParaRPr lang="en-US" sz="1100" dirty="0">
                        <a:effectLst/>
                        <a:latin typeface="Calibri"/>
                        <a:ea typeface="Calibri"/>
                        <a:cs typeface="Times New Roman"/>
                      </a:endParaRPr>
                    </a:p>
                  </a:txBody>
                  <a:tcPr marL="68580" marR="68580" marT="0" marB="0" anchor="ctr"/>
                </a:tc>
              </a:tr>
              <a:tr h="263714">
                <a:tc>
                  <a:txBody>
                    <a:bodyPr/>
                    <a:lstStyle/>
                    <a:p>
                      <a:pPr marL="0" marR="0">
                        <a:lnSpc>
                          <a:spcPct val="115000"/>
                        </a:lnSpc>
                        <a:spcBef>
                          <a:spcPts val="0"/>
                        </a:spcBef>
                        <a:spcAft>
                          <a:spcPts val="1000"/>
                        </a:spcAft>
                      </a:pPr>
                      <a:r>
                        <a:rPr lang="en-US" sz="1400" dirty="0">
                          <a:effectLst/>
                        </a:rPr>
                        <a:t>Receptor-mediated HIF regulation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0.005976</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40</a:t>
                      </a:r>
                      <a:endParaRPr lang="en-US" sz="1100" dirty="0">
                        <a:effectLst/>
                        <a:latin typeface="Calibri"/>
                        <a:ea typeface="Calibri"/>
                        <a:cs typeface="Times New Roman"/>
                      </a:endParaRPr>
                    </a:p>
                  </a:txBody>
                  <a:tcPr marL="68580" marR="68580" marT="0" marB="0" anchor="ctr"/>
                </a:tc>
              </a:tr>
              <a:tr h="260391">
                <a:tc>
                  <a:txBody>
                    <a:bodyPr/>
                    <a:lstStyle/>
                    <a:p>
                      <a:pPr marL="0" marR="0">
                        <a:lnSpc>
                          <a:spcPct val="115000"/>
                        </a:lnSpc>
                        <a:spcBef>
                          <a:spcPts val="0"/>
                        </a:spcBef>
                        <a:spcAft>
                          <a:spcPts val="1000"/>
                        </a:spcAft>
                      </a:pPr>
                      <a:r>
                        <a:rPr lang="en-US" sz="1400" dirty="0">
                          <a:effectLst/>
                        </a:rPr>
                        <a:t>PIP3 signaling in cardiac myocytes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0.006789</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7</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76</a:t>
                      </a:r>
                      <a:endParaRPr lang="en-US" sz="1100" dirty="0">
                        <a:effectLst/>
                        <a:latin typeface="Calibri"/>
                        <a:ea typeface="Calibri"/>
                        <a:cs typeface="Times New Roman"/>
                      </a:endParaRPr>
                    </a:p>
                  </a:txBody>
                  <a:tcPr marL="68580" marR="68580" marT="0" marB="0" anchor="ctr"/>
                </a:tc>
              </a:tr>
              <a:tr h="263714">
                <a:tc>
                  <a:txBody>
                    <a:bodyPr/>
                    <a:lstStyle/>
                    <a:p>
                      <a:pPr marL="0" marR="0">
                        <a:lnSpc>
                          <a:spcPct val="115000"/>
                        </a:lnSpc>
                        <a:spcBef>
                          <a:spcPts val="0"/>
                        </a:spcBef>
                        <a:spcAft>
                          <a:spcPts val="1000"/>
                        </a:spcAft>
                      </a:pPr>
                      <a:r>
                        <a:rPr lang="en-US" sz="1400" dirty="0">
                          <a:effectLst/>
                        </a:rPr>
                        <a:t>EGFR signaling via PIP3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0.007492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27</a:t>
                      </a:r>
                      <a:endParaRPr lang="en-US" sz="1100" dirty="0">
                        <a:effectLst/>
                        <a:latin typeface="Calibri"/>
                        <a:ea typeface="Calibri"/>
                        <a:cs typeface="Times New Roman"/>
                      </a:endParaRPr>
                    </a:p>
                  </a:txBody>
                  <a:tcPr marL="68580" marR="68580" marT="0" marB="0" anchor="ctr"/>
                </a:tc>
              </a:tr>
              <a:tr h="263714">
                <a:tc>
                  <a:txBody>
                    <a:bodyPr/>
                    <a:lstStyle/>
                    <a:p>
                      <a:pPr marL="0" marR="0">
                        <a:lnSpc>
                          <a:spcPct val="115000"/>
                        </a:lnSpc>
                        <a:spcBef>
                          <a:spcPts val="0"/>
                        </a:spcBef>
                        <a:spcAft>
                          <a:spcPts val="1000"/>
                        </a:spcAft>
                      </a:pPr>
                      <a:r>
                        <a:rPr lang="en-US" sz="1400" dirty="0">
                          <a:effectLst/>
                        </a:rPr>
                        <a:t>Insulin receptor signaling pathway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0.008141</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43</a:t>
                      </a:r>
                      <a:endParaRPr lang="en-US" sz="1100" dirty="0">
                        <a:effectLst/>
                        <a:latin typeface="Calibri"/>
                        <a:ea typeface="Calibri"/>
                        <a:cs typeface="Times New Roman"/>
                      </a:endParaRPr>
                    </a:p>
                  </a:txBody>
                  <a:tcPr marL="68580" marR="68580" marT="0" marB="0" anchor="ctr"/>
                </a:tc>
              </a:tr>
              <a:tr h="263714">
                <a:tc>
                  <a:txBody>
                    <a:bodyPr/>
                    <a:lstStyle/>
                    <a:p>
                      <a:pPr marL="0" marR="0">
                        <a:lnSpc>
                          <a:spcPct val="115000"/>
                        </a:lnSpc>
                        <a:spcBef>
                          <a:spcPts val="0"/>
                        </a:spcBef>
                        <a:spcAft>
                          <a:spcPts val="1000"/>
                        </a:spcAft>
                      </a:pPr>
                      <a:r>
                        <a:rPr lang="en-US" sz="1400" dirty="0">
                          <a:effectLst/>
                        </a:rPr>
                        <a:t>Role of AP-1 in regulation of cellular metabolism</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0.008141</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5</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43</a:t>
                      </a:r>
                      <a:endParaRPr lang="en-US" sz="1100" dirty="0">
                        <a:effectLst/>
                        <a:latin typeface="Calibri"/>
                        <a:ea typeface="Calibri"/>
                        <a:cs typeface="Times New Roman"/>
                      </a:endParaRPr>
                    </a:p>
                  </a:txBody>
                  <a:tcPr marL="68580" marR="68580" marT="0" marB="0" anchor="ctr"/>
                </a:tc>
              </a:tr>
              <a:tr h="537018">
                <a:tc>
                  <a:txBody>
                    <a:bodyPr/>
                    <a:lstStyle/>
                    <a:p>
                      <a:pPr marL="0" marR="0">
                        <a:lnSpc>
                          <a:spcPct val="115000"/>
                        </a:lnSpc>
                        <a:spcBef>
                          <a:spcPts val="0"/>
                        </a:spcBef>
                        <a:spcAft>
                          <a:spcPts val="1000"/>
                        </a:spcAft>
                      </a:pPr>
                      <a:r>
                        <a:rPr lang="en-US" sz="1400" dirty="0">
                          <a:effectLst/>
                        </a:rPr>
                        <a:t>WNT signaling pathway, part1, degradation of beta-catenin in the absence of WNT signaling</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00" dirty="0">
                          <a:effectLst/>
                        </a:rPr>
                        <a:t>0.008542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28</a:t>
                      </a:r>
                      <a:endParaRPr lang="en-US" sz="1100" dirty="0">
                        <a:effectLst/>
                        <a:latin typeface="Calibri"/>
                        <a:ea typeface="Calibri"/>
                        <a:cs typeface="Times New Roman"/>
                      </a:endParaRPr>
                    </a:p>
                  </a:txBody>
                  <a:tcPr marL="68580" marR="68580" marT="0" marB="0" anchor="ctr"/>
                </a:tc>
              </a:tr>
            </a:tbl>
          </a:graphicData>
        </a:graphic>
      </p:graphicFrame>
      <p:sp>
        <p:nvSpPr>
          <p:cNvPr id="2" name="TextBox 1"/>
          <p:cNvSpPr txBox="1"/>
          <p:nvPr/>
        </p:nvSpPr>
        <p:spPr>
          <a:xfrm>
            <a:off x="0" y="228600"/>
            <a:ext cx="9114971" cy="707886"/>
          </a:xfrm>
          <a:prstGeom prst="rect">
            <a:avLst/>
          </a:prstGeom>
          <a:noFill/>
        </p:spPr>
        <p:txBody>
          <a:bodyPr wrap="square" rtlCol="0">
            <a:spAutoFit/>
          </a:bodyPr>
          <a:lstStyle/>
          <a:p>
            <a:pPr algn="ctr"/>
            <a:r>
              <a:rPr lang="en-US" sz="4000" dirty="0" smtClean="0">
                <a:solidFill>
                  <a:srgbClr val="FFFF00"/>
                </a:solidFill>
              </a:rPr>
              <a:t>Differentially Expressed Pathways in Larvae</a:t>
            </a:r>
            <a:endParaRPr lang="en-US" sz="4000" dirty="0">
              <a:solidFill>
                <a:srgbClr val="FFFF00"/>
              </a:solidFill>
            </a:endParaRPr>
          </a:p>
        </p:txBody>
      </p:sp>
      <p:sp>
        <p:nvSpPr>
          <p:cNvPr id="5" name="Oval 4"/>
          <p:cNvSpPr/>
          <p:nvPr/>
        </p:nvSpPr>
        <p:spPr>
          <a:xfrm>
            <a:off x="76200" y="2286000"/>
            <a:ext cx="3276600" cy="4412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657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503"/>
          <p:cNvGrpSpPr>
            <a:grpSpLocks/>
          </p:cNvGrpSpPr>
          <p:nvPr/>
        </p:nvGrpSpPr>
        <p:grpSpPr bwMode="auto">
          <a:xfrm>
            <a:off x="5867400" y="1143000"/>
            <a:ext cx="3048000" cy="5410200"/>
            <a:chOff x="432" y="19344"/>
            <a:chExt cx="5616" cy="5280"/>
          </a:xfrm>
        </p:grpSpPr>
        <p:sp>
          <p:nvSpPr>
            <p:cNvPr id="31750" name="Rectangle 5"/>
            <p:cNvSpPr>
              <a:spLocks noChangeArrowheads="1"/>
            </p:cNvSpPr>
            <p:nvPr/>
          </p:nvSpPr>
          <p:spPr bwMode="auto">
            <a:xfrm>
              <a:off x="432" y="19344"/>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GENE</a:t>
              </a:r>
            </a:p>
          </p:txBody>
        </p:sp>
        <p:sp>
          <p:nvSpPr>
            <p:cNvPr id="31751" name="Rectangle 6"/>
            <p:cNvSpPr>
              <a:spLocks noChangeArrowheads="1"/>
            </p:cNvSpPr>
            <p:nvPr/>
          </p:nvSpPr>
          <p:spPr bwMode="auto">
            <a:xfrm>
              <a:off x="3942" y="19344"/>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smtClean="0">
                  <a:solidFill>
                    <a:schemeClr val="bg1"/>
                  </a:solidFill>
                </a:rPr>
                <a:t>FOLD INCREASE</a:t>
              </a:r>
              <a:endParaRPr lang="en-US" sz="1400" b="1" dirty="0">
                <a:solidFill>
                  <a:schemeClr val="bg1"/>
                </a:solidFill>
              </a:endParaRPr>
            </a:p>
          </p:txBody>
        </p:sp>
        <p:sp>
          <p:nvSpPr>
            <p:cNvPr id="31752" name="Rectangle 7"/>
            <p:cNvSpPr>
              <a:spLocks noChangeArrowheads="1"/>
            </p:cNvSpPr>
            <p:nvPr/>
          </p:nvSpPr>
          <p:spPr bwMode="auto">
            <a:xfrm>
              <a:off x="432" y="19750"/>
              <a:ext cx="3510"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Su(dx)</a:t>
              </a:r>
              <a:endParaRPr lang="en-US" sz="1400" b="1" i="1" dirty="0">
                <a:solidFill>
                  <a:schemeClr val="bg1"/>
                </a:solidFill>
              </a:endParaRPr>
            </a:p>
          </p:txBody>
        </p:sp>
        <p:sp>
          <p:nvSpPr>
            <p:cNvPr id="31753" name="Rectangle 8"/>
            <p:cNvSpPr>
              <a:spLocks noChangeArrowheads="1"/>
            </p:cNvSpPr>
            <p:nvPr/>
          </p:nvSpPr>
          <p:spPr bwMode="auto">
            <a:xfrm>
              <a:off x="3942" y="19750"/>
              <a:ext cx="2106"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0.62</a:t>
              </a:r>
            </a:p>
          </p:txBody>
        </p:sp>
        <p:sp>
          <p:nvSpPr>
            <p:cNvPr id="31754" name="Rectangle 9"/>
            <p:cNvSpPr>
              <a:spLocks noChangeArrowheads="1"/>
            </p:cNvSpPr>
            <p:nvPr/>
          </p:nvSpPr>
          <p:spPr bwMode="auto">
            <a:xfrm>
              <a:off x="432" y="20155"/>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a:solidFill>
                    <a:schemeClr val="bg1"/>
                  </a:solidFill>
                </a:rPr>
                <a:t>fringe</a:t>
              </a:r>
            </a:p>
          </p:txBody>
        </p:sp>
        <p:sp>
          <p:nvSpPr>
            <p:cNvPr id="31755" name="Rectangle 10"/>
            <p:cNvSpPr>
              <a:spLocks noChangeArrowheads="1"/>
            </p:cNvSpPr>
            <p:nvPr/>
          </p:nvSpPr>
          <p:spPr bwMode="auto">
            <a:xfrm>
              <a:off x="3942" y="20155"/>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1.55</a:t>
              </a:r>
            </a:p>
          </p:txBody>
        </p:sp>
        <p:sp>
          <p:nvSpPr>
            <p:cNvPr id="31756" name="Rectangle 11"/>
            <p:cNvSpPr>
              <a:spLocks noChangeArrowheads="1"/>
            </p:cNvSpPr>
            <p:nvPr/>
          </p:nvSpPr>
          <p:spPr bwMode="auto">
            <a:xfrm>
              <a:off x="432" y="20561"/>
              <a:ext cx="3510" cy="4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a:solidFill>
                    <a:schemeClr val="bg1"/>
                  </a:solidFill>
                </a:rPr>
                <a:t>a</a:t>
              </a:r>
              <a:r>
                <a:rPr lang="en-US" sz="1400" b="1" i="1" dirty="0" smtClean="0">
                  <a:solidFill>
                    <a:schemeClr val="bg1"/>
                  </a:solidFill>
                </a:rPr>
                <a:t>pd-1</a:t>
              </a:r>
              <a:endParaRPr lang="en-US" sz="1400" b="1" i="1" dirty="0">
                <a:solidFill>
                  <a:schemeClr val="bg1"/>
                </a:solidFill>
              </a:endParaRPr>
            </a:p>
          </p:txBody>
        </p:sp>
        <p:sp>
          <p:nvSpPr>
            <p:cNvPr id="31757" name="Rectangle 12"/>
            <p:cNvSpPr>
              <a:spLocks noChangeArrowheads="1"/>
            </p:cNvSpPr>
            <p:nvPr/>
          </p:nvSpPr>
          <p:spPr bwMode="auto">
            <a:xfrm>
              <a:off x="3942" y="20561"/>
              <a:ext cx="2106" cy="4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1.63</a:t>
              </a:r>
            </a:p>
          </p:txBody>
        </p:sp>
        <p:sp>
          <p:nvSpPr>
            <p:cNvPr id="31758" name="Rectangle 13"/>
            <p:cNvSpPr>
              <a:spLocks noChangeArrowheads="1"/>
            </p:cNvSpPr>
            <p:nvPr/>
          </p:nvSpPr>
          <p:spPr bwMode="auto">
            <a:xfrm>
              <a:off x="432" y="20973"/>
              <a:ext cx="3510"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m</a:t>
              </a:r>
              <a:r>
                <a:rPr lang="en-US" sz="1400" b="1" i="1" dirty="0">
                  <a:solidFill>
                    <a:schemeClr val="bg1"/>
                  </a:solidFill>
                  <a:sym typeface="Symbol" pitchFamily="18" charset="2"/>
                </a:rPr>
                <a:t></a:t>
              </a:r>
            </a:p>
          </p:txBody>
        </p:sp>
        <p:sp>
          <p:nvSpPr>
            <p:cNvPr id="31759" name="Rectangle 14"/>
            <p:cNvSpPr>
              <a:spLocks noChangeArrowheads="1"/>
            </p:cNvSpPr>
            <p:nvPr/>
          </p:nvSpPr>
          <p:spPr bwMode="auto">
            <a:xfrm>
              <a:off x="3942" y="20973"/>
              <a:ext cx="2106"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1.64</a:t>
              </a:r>
            </a:p>
          </p:txBody>
        </p:sp>
        <p:sp>
          <p:nvSpPr>
            <p:cNvPr id="31760" name="Rectangle 15"/>
            <p:cNvSpPr>
              <a:spLocks noChangeArrowheads="1"/>
            </p:cNvSpPr>
            <p:nvPr/>
          </p:nvSpPr>
          <p:spPr bwMode="auto">
            <a:xfrm>
              <a:off x="432" y="21378"/>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a:solidFill>
                    <a:schemeClr val="bg1"/>
                  </a:solidFill>
                </a:rPr>
                <a:t>bearded</a:t>
              </a:r>
            </a:p>
          </p:txBody>
        </p:sp>
        <p:sp>
          <p:nvSpPr>
            <p:cNvPr id="31761" name="Rectangle 16"/>
            <p:cNvSpPr>
              <a:spLocks noChangeArrowheads="1"/>
            </p:cNvSpPr>
            <p:nvPr/>
          </p:nvSpPr>
          <p:spPr bwMode="auto">
            <a:xfrm>
              <a:off x="3942" y="21378"/>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1.65</a:t>
              </a:r>
            </a:p>
          </p:txBody>
        </p:sp>
        <p:sp>
          <p:nvSpPr>
            <p:cNvPr id="31762" name="Rectangle 17"/>
            <p:cNvSpPr>
              <a:spLocks noChangeArrowheads="1"/>
            </p:cNvSpPr>
            <p:nvPr/>
          </p:nvSpPr>
          <p:spPr bwMode="auto">
            <a:xfrm>
              <a:off x="432" y="21784"/>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a:solidFill>
                    <a:schemeClr val="bg1"/>
                  </a:solidFill>
                </a:rPr>
                <a:t>nicastrin</a:t>
              </a:r>
            </a:p>
          </p:txBody>
        </p:sp>
        <p:sp>
          <p:nvSpPr>
            <p:cNvPr id="31763" name="Rectangle 18"/>
            <p:cNvSpPr>
              <a:spLocks noChangeArrowheads="1"/>
            </p:cNvSpPr>
            <p:nvPr/>
          </p:nvSpPr>
          <p:spPr bwMode="auto">
            <a:xfrm>
              <a:off x="3942" y="21784"/>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1.72</a:t>
              </a:r>
            </a:p>
          </p:txBody>
        </p:sp>
        <p:sp>
          <p:nvSpPr>
            <p:cNvPr id="31764" name="Rectangle 19"/>
            <p:cNvSpPr>
              <a:spLocks noChangeArrowheads="1"/>
            </p:cNvSpPr>
            <p:nvPr/>
          </p:nvSpPr>
          <p:spPr bwMode="auto">
            <a:xfrm>
              <a:off x="432" y="22190"/>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E (Spl)</a:t>
              </a:r>
              <a:endParaRPr lang="en-US" sz="1400" b="1" i="1" dirty="0">
                <a:solidFill>
                  <a:schemeClr val="bg1"/>
                </a:solidFill>
              </a:endParaRPr>
            </a:p>
          </p:txBody>
        </p:sp>
        <p:sp>
          <p:nvSpPr>
            <p:cNvPr id="31765" name="Rectangle 20"/>
            <p:cNvSpPr>
              <a:spLocks noChangeArrowheads="1"/>
            </p:cNvSpPr>
            <p:nvPr/>
          </p:nvSpPr>
          <p:spPr bwMode="auto">
            <a:xfrm>
              <a:off x="3942" y="22190"/>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1.81</a:t>
              </a:r>
            </a:p>
          </p:txBody>
        </p:sp>
        <p:sp>
          <p:nvSpPr>
            <p:cNvPr id="31766" name="Rectangle 21"/>
            <p:cNvSpPr>
              <a:spLocks noChangeArrowheads="1"/>
            </p:cNvSpPr>
            <p:nvPr/>
          </p:nvSpPr>
          <p:spPr bwMode="auto">
            <a:xfrm>
              <a:off x="432" y="22596"/>
              <a:ext cx="3510"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m</a:t>
              </a:r>
              <a:r>
                <a:rPr lang="en-US" sz="1400" b="1" i="1" dirty="0">
                  <a:solidFill>
                    <a:schemeClr val="bg1"/>
                  </a:solidFill>
                  <a:sym typeface="Symbol" pitchFamily="18" charset="2"/>
                </a:rPr>
                <a:t></a:t>
              </a:r>
            </a:p>
          </p:txBody>
        </p:sp>
        <p:sp>
          <p:nvSpPr>
            <p:cNvPr id="31767" name="Rectangle 22"/>
            <p:cNvSpPr>
              <a:spLocks noChangeArrowheads="1"/>
            </p:cNvSpPr>
            <p:nvPr/>
          </p:nvSpPr>
          <p:spPr bwMode="auto">
            <a:xfrm>
              <a:off x="3942" y="22596"/>
              <a:ext cx="2106"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1.92</a:t>
              </a:r>
            </a:p>
          </p:txBody>
        </p:sp>
        <p:sp>
          <p:nvSpPr>
            <p:cNvPr id="31768" name="Rectangle 23"/>
            <p:cNvSpPr>
              <a:spLocks noChangeArrowheads="1"/>
            </p:cNvSpPr>
            <p:nvPr/>
          </p:nvSpPr>
          <p:spPr bwMode="auto">
            <a:xfrm>
              <a:off x="432" y="23001"/>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m</a:t>
              </a:r>
              <a:r>
                <a:rPr lang="en-US" sz="1400" b="1" i="1" dirty="0">
                  <a:solidFill>
                    <a:schemeClr val="bg1"/>
                  </a:solidFill>
                  <a:sym typeface="Symbol" pitchFamily="18" charset="2"/>
                </a:rPr>
                <a:t></a:t>
              </a:r>
            </a:p>
          </p:txBody>
        </p:sp>
        <p:sp>
          <p:nvSpPr>
            <p:cNvPr id="31769" name="Rectangle 24"/>
            <p:cNvSpPr>
              <a:spLocks noChangeArrowheads="1"/>
            </p:cNvSpPr>
            <p:nvPr/>
          </p:nvSpPr>
          <p:spPr bwMode="auto">
            <a:xfrm>
              <a:off x="3942" y="23001"/>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2.20</a:t>
              </a:r>
            </a:p>
          </p:txBody>
        </p:sp>
        <p:sp>
          <p:nvSpPr>
            <p:cNvPr id="31770" name="Rectangle 25"/>
            <p:cNvSpPr>
              <a:spLocks noChangeArrowheads="1"/>
            </p:cNvSpPr>
            <p:nvPr/>
          </p:nvSpPr>
          <p:spPr bwMode="auto">
            <a:xfrm>
              <a:off x="432" y="23407"/>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m4</a:t>
              </a:r>
              <a:endParaRPr lang="en-US" sz="1400" b="1" i="1" dirty="0">
                <a:solidFill>
                  <a:schemeClr val="bg1"/>
                </a:solidFill>
              </a:endParaRPr>
            </a:p>
          </p:txBody>
        </p:sp>
        <p:sp>
          <p:nvSpPr>
            <p:cNvPr id="31771" name="Rectangle 26"/>
            <p:cNvSpPr>
              <a:spLocks noChangeArrowheads="1"/>
            </p:cNvSpPr>
            <p:nvPr/>
          </p:nvSpPr>
          <p:spPr bwMode="auto">
            <a:xfrm>
              <a:off x="3942" y="23407"/>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2.21</a:t>
              </a:r>
            </a:p>
          </p:txBody>
        </p:sp>
        <p:sp>
          <p:nvSpPr>
            <p:cNvPr id="31772" name="Rectangle 27"/>
            <p:cNvSpPr>
              <a:spLocks noChangeArrowheads="1"/>
            </p:cNvSpPr>
            <p:nvPr/>
          </p:nvSpPr>
          <p:spPr bwMode="auto">
            <a:xfrm>
              <a:off x="432" y="23813"/>
              <a:ext cx="3510"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smtClean="0">
                  <a:solidFill>
                    <a:schemeClr val="bg1"/>
                  </a:solidFill>
                </a:rPr>
                <a:t>m</a:t>
              </a:r>
              <a:r>
                <a:rPr lang="en-US" sz="1400" b="1" i="1" dirty="0">
                  <a:solidFill>
                    <a:schemeClr val="bg1"/>
                  </a:solidFill>
                  <a:sym typeface="Symbol" pitchFamily="18" charset="2"/>
                </a:rPr>
                <a:t></a:t>
              </a:r>
            </a:p>
          </p:txBody>
        </p:sp>
        <p:sp>
          <p:nvSpPr>
            <p:cNvPr id="31773" name="Rectangle 28"/>
            <p:cNvSpPr>
              <a:spLocks noChangeArrowheads="1"/>
            </p:cNvSpPr>
            <p:nvPr/>
          </p:nvSpPr>
          <p:spPr bwMode="auto">
            <a:xfrm>
              <a:off x="3942" y="23813"/>
              <a:ext cx="2106"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2.27</a:t>
              </a:r>
            </a:p>
          </p:txBody>
        </p:sp>
        <p:sp>
          <p:nvSpPr>
            <p:cNvPr id="31774" name="Rectangle 29"/>
            <p:cNvSpPr>
              <a:spLocks noChangeArrowheads="1"/>
            </p:cNvSpPr>
            <p:nvPr/>
          </p:nvSpPr>
          <p:spPr bwMode="auto">
            <a:xfrm>
              <a:off x="432" y="24218"/>
              <a:ext cx="3510"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sz="1400" b="1" i="1" dirty="0">
                  <a:solidFill>
                    <a:schemeClr val="bg1"/>
                  </a:solidFill>
                </a:rPr>
                <a:t>O-fucosyltransferase 1</a:t>
              </a:r>
            </a:p>
          </p:txBody>
        </p:sp>
        <p:sp>
          <p:nvSpPr>
            <p:cNvPr id="31775" name="Rectangle 30"/>
            <p:cNvSpPr>
              <a:spLocks noChangeArrowheads="1"/>
            </p:cNvSpPr>
            <p:nvPr/>
          </p:nvSpPr>
          <p:spPr bwMode="auto">
            <a:xfrm>
              <a:off x="3942" y="24218"/>
              <a:ext cx="2106" cy="4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20000"/>
                </a:spcBef>
              </a:pPr>
              <a:r>
                <a:rPr lang="en-US" sz="1400" b="1" dirty="0">
                  <a:solidFill>
                    <a:schemeClr val="bg1"/>
                  </a:solidFill>
                </a:rPr>
                <a:t>2.74</a:t>
              </a:r>
            </a:p>
          </p:txBody>
        </p:sp>
        <p:sp>
          <p:nvSpPr>
            <p:cNvPr id="31776" name="Line 31"/>
            <p:cNvSpPr>
              <a:spLocks noChangeShapeType="1"/>
            </p:cNvSpPr>
            <p:nvPr/>
          </p:nvSpPr>
          <p:spPr bwMode="auto">
            <a:xfrm>
              <a:off x="3942" y="19344"/>
              <a:ext cx="0" cy="52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77" name="Line 32"/>
            <p:cNvSpPr>
              <a:spLocks noChangeShapeType="1"/>
            </p:cNvSpPr>
            <p:nvPr/>
          </p:nvSpPr>
          <p:spPr bwMode="auto">
            <a:xfrm>
              <a:off x="432" y="19750"/>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78" name="Line 33"/>
            <p:cNvSpPr>
              <a:spLocks noChangeShapeType="1"/>
            </p:cNvSpPr>
            <p:nvPr/>
          </p:nvSpPr>
          <p:spPr bwMode="auto">
            <a:xfrm>
              <a:off x="432" y="20155"/>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79" name="Line 34"/>
            <p:cNvSpPr>
              <a:spLocks noChangeShapeType="1"/>
            </p:cNvSpPr>
            <p:nvPr/>
          </p:nvSpPr>
          <p:spPr bwMode="auto">
            <a:xfrm>
              <a:off x="432" y="20561"/>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0" name="Line 35"/>
            <p:cNvSpPr>
              <a:spLocks noChangeShapeType="1"/>
            </p:cNvSpPr>
            <p:nvPr/>
          </p:nvSpPr>
          <p:spPr bwMode="auto">
            <a:xfrm>
              <a:off x="432" y="20973"/>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1" name="Line 36"/>
            <p:cNvSpPr>
              <a:spLocks noChangeShapeType="1"/>
            </p:cNvSpPr>
            <p:nvPr/>
          </p:nvSpPr>
          <p:spPr bwMode="auto">
            <a:xfrm>
              <a:off x="432" y="21378"/>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2" name="Line 37"/>
            <p:cNvSpPr>
              <a:spLocks noChangeShapeType="1"/>
            </p:cNvSpPr>
            <p:nvPr/>
          </p:nvSpPr>
          <p:spPr bwMode="auto">
            <a:xfrm>
              <a:off x="432" y="21784"/>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3" name="Line 38"/>
            <p:cNvSpPr>
              <a:spLocks noChangeShapeType="1"/>
            </p:cNvSpPr>
            <p:nvPr/>
          </p:nvSpPr>
          <p:spPr bwMode="auto">
            <a:xfrm>
              <a:off x="432" y="22190"/>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4" name="Line 39"/>
            <p:cNvSpPr>
              <a:spLocks noChangeShapeType="1"/>
            </p:cNvSpPr>
            <p:nvPr/>
          </p:nvSpPr>
          <p:spPr bwMode="auto">
            <a:xfrm>
              <a:off x="432" y="22596"/>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5" name="Line 40"/>
            <p:cNvSpPr>
              <a:spLocks noChangeShapeType="1"/>
            </p:cNvSpPr>
            <p:nvPr/>
          </p:nvSpPr>
          <p:spPr bwMode="auto">
            <a:xfrm>
              <a:off x="432" y="23001"/>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6" name="Line 41"/>
            <p:cNvSpPr>
              <a:spLocks noChangeShapeType="1"/>
            </p:cNvSpPr>
            <p:nvPr/>
          </p:nvSpPr>
          <p:spPr bwMode="auto">
            <a:xfrm>
              <a:off x="432" y="23407"/>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7" name="Line 42"/>
            <p:cNvSpPr>
              <a:spLocks noChangeShapeType="1"/>
            </p:cNvSpPr>
            <p:nvPr/>
          </p:nvSpPr>
          <p:spPr bwMode="auto">
            <a:xfrm>
              <a:off x="432" y="23813"/>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8" name="Line 43"/>
            <p:cNvSpPr>
              <a:spLocks noChangeShapeType="1"/>
            </p:cNvSpPr>
            <p:nvPr/>
          </p:nvSpPr>
          <p:spPr bwMode="auto">
            <a:xfrm>
              <a:off x="432" y="24218"/>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89" name="Line 44"/>
            <p:cNvSpPr>
              <a:spLocks noChangeShapeType="1"/>
            </p:cNvSpPr>
            <p:nvPr/>
          </p:nvSpPr>
          <p:spPr bwMode="auto">
            <a:xfrm>
              <a:off x="432" y="19344"/>
              <a:ext cx="0" cy="52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90" name="Line 45"/>
            <p:cNvSpPr>
              <a:spLocks noChangeShapeType="1"/>
            </p:cNvSpPr>
            <p:nvPr/>
          </p:nvSpPr>
          <p:spPr bwMode="auto">
            <a:xfrm>
              <a:off x="6048" y="19344"/>
              <a:ext cx="0" cy="52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91" name="Line 46"/>
            <p:cNvSpPr>
              <a:spLocks noChangeShapeType="1"/>
            </p:cNvSpPr>
            <p:nvPr/>
          </p:nvSpPr>
          <p:spPr bwMode="auto">
            <a:xfrm>
              <a:off x="432" y="19344"/>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sp>
          <p:nvSpPr>
            <p:cNvPr id="31792" name="Line 47"/>
            <p:cNvSpPr>
              <a:spLocks noChangeShapeType="1"/>
            </p:cNvSpPr>
            <p:nvPr/>
          </p:nvSpPr>
          <p:spPr bwMode="auto">
            <a:xfrm>
              <a:off x="432" y="24624"/>
              <a:ext cx="56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400" b="1" dirty="0">
                <a:solidFill>
                  <a:schemeClr val="bg1"/>
                </a:solidFill>
              </a:endParaRPr>
            </a:p>
          </p:txBody>
        </p:sp>
      </p:gr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079" t="15865" r="12627" b="7813"/>
          <a:stretch/>
        </p:blipFill>
        <p:spPr bwMode="auto">
          <a:xfrm>
            <a:off x="1935866" y="1666475"/>
            <a:ext cx="5455534" cy="349129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250"/>
            <a:ext cx="8458199" cy="1446550"/>
          </a:xfrm>
          <a:prstGeom prst="rect">
            <a:avLst/>
          </a:prstGeom>
          <a:noFill/>
        </p:spPr>
        <p:txBody>
          <a:bodyPr wrap="square" rtlCol="0">
            <a:spAutoFit/>
          </a:bodyPr>
          <a:lstStyle/>
          <a:p>
            <a:pPr algn="ctr"/>
            <a:r>
              <a:rPr lang="en-US" sz="4400" dirty="0" smtClean="0">
                <a:solidFill>
                  <a:srgbClr val="FFFF00"/>
                </a:solidFill>
              </a:rPr>
              <a:t>Activation of Notch Pathway in Hypoxia-Selected Flies</a:t>
            </a:r>
            <a:endParaRPr lang="en-US" sz="44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81 -0.00416 C 0.00121 -0.00115 0.01163 -0.00578 0.00451 -0.00185 C 0.00225 -0.00046 -0.0007 -0.00023 -0.00313 0.00093 C -0.00643 0.00278 -0.01042 0.00556 -0.01355 0.00811 C -0.01598 0.01042 -0.01702 0.0132 -0.01945 0.01551 C -0.02049 0.01644 -0.02188 0.01667 -0.02275 0.0176 C -0.0283 0.02315 -0.03091 0.02686 -0.03542 0.03287 C -0.03976 0.03843 -0.04549 0.0426 -0.05018 0.04792 C -0.05226 0.05047 -0.05434 0.05348 -0.05677 0.05602 C -0.06077 0.05973 -0.05816 0.05649 -0.06268 0.05949 C -0.06632 0.06204 -0.0691 0.06436 -0.07309 0.06598 C -0.07605 0.06736 -0.07552 0.06852 -0.07848 0.07037 C -0.08368 0.07338 -0.08924 0.07547 -0.09445 0.07824 C -0.09566 0.07894 -0.09705 0.07871 -0.09827 0.07894 C -0.10226 0.0794 -0.10625 0.0794 -0.11025 0.07963 C -0.11789 0.08125 -0.11927 0.08611 -0.125 0.09121 C -0.12691 0.09607 -0.1283 0.09607 -0.13212 0.09699 C -0.13316 0.10232 -0.13195 0.09769 -0.13438 0.10209 C -0.13507 0.10324 -0.13525 0.10463 -0.13594 0.10579 C -0.13716 0.10741 -0.14011 0.10811 -0.1415 0.10857 C -0.14462 0.10973 -0.14775 0.11019 -0.1507 0.11158 C -0.15157 0.11227 -0.15226 0.11274 -0.15296 0.11366 C -0.15348 0.11412 -0.15348 0.11528 -0.154 0.11574 C -0.15712 0.11806 -0.16858 0.11806 -0.16875 0.11806 C -0.17309 0.11991 -0.17657 0.12408 -0.18021 0.12732 C -0.18264 0.1294 -0.18316 0.13125 -0.18577 0.13241 C -0.18855 0.13519 -0.19115 0.13797 -0.19393 0.14051 C -0.19584 0.14399 -0.19879 0.14514 -0.20157 0.14699 L -0.19896 0.14468 " pathEditMode="relative" rAng="0" ptsTypes="fffffffffffffffffffffffffffAA">
                                      <p:cBhvr>
                                        <p:cTn id="6" dur="2000" fill="hold"/>
                                        <p:tgtEl>
                                          <p:spTgt spid="2050"/>
                                        </p:tgtEl>
                                        <p:attrNameLst>
                                          <p:attrName>ppt_x</p:attrName>
                                          <p:attrName>ppt_y</p:attrName>
                                        </p:attrNameLst>
                                      </p:cBhvr>
                                      <p:rCtr x="-10278" y="747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fade">
                                      <p:cBhvr>
                                        <p:cTn id="11"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304800"/>
            <a:ext cx="8229600" cy="1143000"/>
          </a:xfrm>
        </p:spPr>
        <p:txBody>
          <a:bodyPr/>
          <a:lstStyle/>
          <a:p>
            <a:r>
              <a:rPr lang="en-US" dirty="0">
                <a:solidFill>
                  <a:srgbClr val="FFFF00"/>
                </a:solidFill>
              </a:rPr>
              <a:t>Why study Notch?</a:t>
            </a:r>
          </a:p>
        </p:txBody>
      </p:sp>
      <p:sp>
        <p:nvSpPr>
          <p:cNvPr id="252931" name="Rectangle 3"/>
          <p:cNvSpPr>
            <a:spLocks noGrp="1" noChangeArrowheads="1"/>
          </p:cNvSpPr>
          <p:nvPr>
            <p:ph type="body" idx="1"/>
          </p:nvPr>
        </p:nvSpPr>
        <p:spPr>
          <a:xfrm>
            <a:off x="914400" y="1905000"/>
            <a:ext cx="7696200" cy="4648200"/>
          </a:xfrm>
        </p:spPr>
        <p:txBody>
          <a:bodyPr/>
          <a:lstStyle/>
          <a:p>
            <a:pPr marL="609600" indent="-609600">
              <a:lnSpc>
                <a:spcPct val="80000"/>
              </a:lnSpc>
              <a:buClr>
                <a:schemeClr val="tx1"/>
              </a:buClr>
              <a:buFont typeface="+mj-lt"/>
              <a:buAutoNum type="arabicParenR"/>
            </a:pPr>
            <a:r>
              <a:rPr lang="en-US" sz="3000" dirty="0"/>
              <a:t>Conservation of Notch pathway from flies to </a:t>
            </a:r>
            <a:r>
              <a:rPr lang="en-US" sz="3000" dirty="0" smtClean="0"/>
              <a:t>humans</a:t>
            </a:r>
          </a:p>
          <a:p>
            <a:pPr marL="609600" indent="-609600">
              <a:lnSpc>
                <a:spcPct val="80000"/>
              </a:lnSpc>
              <a:buClr>
                <a:schemeClr val="tx1"/>
              </a:buClr>
              <a:buFont typeface="+mj-lt"/>
              <a:buAutoNum type="arabicParenR"/>
            </a:pPr>
            <a:endParaRPr lang="en-US" sz="3000" dirty="0"/>
          </a:p>
          <a:p>
            <a:pPr marL="609600" indent="-609600">
              <a:lnSpc>
                <a:spcPct val="80000"/>
              </a:lnSpc>
              <a:buClr>
                <a:schemeClr val="tx1"/>
              </a:buClr>
              <a:buFont typeface="+mj-lt"/>
              <a:buAutoNum type="arabicParenR"/>
            </a:pPr>
            <a:r>
              <a:rPr lang="en-US" sz="3000" dirty="0"/>
              <a:t>Notch is one of the key pathways involved in regulating </a:t>
            </a:r>
            <a:r>
              <a:rPr lang="en-US" sz="3000" dirty="0" smtClean="0"/>
              <a:t>development</a:t>
            </a:r>
          </a:p>
          <a:p>
            <a:pPr marL="609600" indent="-609600">
              <a:lnSpc>
                <a:spcPct val="80000"/>
              </a:lnSpc>
              <a:buClr>
                <a:schemeClr val="tx1"/>
              </a:buClr>
              <a:buFont typeface="+mj-lt"/>
              <a:buAutoNum type="arabicParenR"/>
            </a:pPr>
            <a:endParaRPr lang="en-US" sz="3000" dirty="0"/>
          </a:p>
          <a:p>
            <a:pPr marL="609600" indent="-609600">
              <a:lnSpc>
                <a:spcPct val="80000"/>
              </a:lnSpc>
              <a:buClr>
                <a:schemeClr val="tx1"/>
              </a:buClr>
              <a:buFont typeface="+mj-lt"/>
              <a:buAutoNum type="arabicParenR"/>
            </a:pPr>
            <a:r>
              <a:rPr lang="en-US" sz="3000" dirty="0"/>
              <a:t>Published work linking Notch with </a:t>
            </a:r>
            <a:r>
              <a:rPr lang="en-US" sz="3000" dirty="0" smtClean="0"/>
              <a:t>hypoxia</a:t>
            </a:r>
          </a:p>
          <a:p>
            <a:pPr marL="609600" indent="-609600">
              <a:lnSpc>
                <a:spcPct val="80000"/>
              </a:lnSpc>
              <a:buClr>
                <a:schemeClr val="tx1"/>
              </a:buClr>
              <a:buFont typeface="+mj-lt"/>
              <a:buAutoNum type="arabicParenR"/>
            </a:pPr>
            <a:endParaRPr lang="en-US" sz="3000" dirty="0"/>
          </a:p>
          <a:p>
            <a:pPr marL="609600" indent="-609600">
              <a:lnSpc>
                <a:spcPct val="80000"/>
              </a:lnSpc>
              <a:buClr>
                <a:schemeClr val="tx1"/>
              </a:buClr>
              <a:buFont typeface="+mj-lt"/>
              <a:buAutoNum type="arabicParenR"/>
            </a:pPr>
            <a:r>
              <a:rPr lang="en-US" sz="3000" dirty="0" smtClean="0"/>
              <a:t>Well studied pathway </a:t>
            </a:r>
          </a:p>
        </p:txBody>
      </p:sp>
    </p:spTree>
    <p:extLst>
      <p:ext uri="{BB962C8B-B14F-4D97-AF65-F5344CB8AC3E}">
        <p14:creationId xmlns:p14="http://schemas.microsoft.com/office/powerpoint/2010/main" val="9235933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3204</TotalTime>
  <Words>2484</Words>
  <Application>Microsoft Office PowerPoint</Application>
  <PresentationFormat>On-screen Show (4:3)</PresentationFormat>
  <Paragraphs>411</Paragraphs>
  <Slides>32</Slides>
  <Notes>31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Blank Presentation</vt:lpstr>
      <vt:lpstr>PowerPoint Presentation</vt:lpstr>
      <vt:lpstr>The Role of Notch in Survival During Chronic Hypoxia</vt:lpstr>
      <vt:lpstr>Why Study Hypoxia?</vt:lpstr>
      <vt:lpstr>PowerPoint Presentation</vt:lpstr>
      <vt:lpstr>Why Use Fruit Flies?</vt:lpstr>
      <vt:lpstr>PowerPoint Presentation</vt:lpstr>
      <vt:lpstr>PowerPoint Presentation</vt:lpstr>
      <vt:lpstr>PowerPoint Presentation</vt:lpstr>
      <vt:lpstr>Why study Notch?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Canonical Notch Signaling</vt:lpstr>
      <vt:lpstr>PowerPoint Presentation</vt:lpstr>
      <vt:lpstr>Metabolism Modification</vt:lpstr>
      <vt:lpstr>Survival Signal </vt:lpstr>
      <vt:lpstr>Stress Response</vt:lpstr>
      <vt:lpstr>PowerPoint Presentation</vt:lpstr>
      <vt:lpstr>PowerPoint Presentation</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of Notch Signaling Potentiating Survival During Chronic Hypoxia</dc:title>
  <dc:creator>DeeAnn Williams Visk</dc:creator>
  <cp:lastModifiedBy>DeeAnn Williams Visk</cp:lastModifiedBy>
  <cp:revision>216</cp:revision>
  <cp:lastPrinted>2011-07-20T22:01:37Z</cp:lastPrinted>
  <dcterms:created xsi:type="dcterms:W3CDTF">2010-10-21T12:34:22Z</dcterms:created>
  <dcterms:modified xsi:type="dcterms:W3CDTF">2013-04-26T17:58:20Z</dcterms:modified>
</cp:coreProperties>
</file>